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4"/>
  </p:notesMasterIdLst>
  <p:sldIdLst>
    <p:sldId id="1055" r:id="rId2"/>
    <p:sldId id="1041" r:id="rId3"/>
    <p:sldId id="1100" r:id="rId4"/>
    <p:sldId id="1040" r:id="rId5"/>
    <p:sldId id="886" r:id="rId6"/>
    <p:sldId id="887" r:id="rId7"/>
    <p:sldId id="888" r:id="rId8"/>
    <p:sldId id="891" r:id="rId9"/>
    <p:sldId id="889" r:id="rId10"/>
    <p:sldId id="890" r:id="rId11"/>
    <p:sldId id="903" r:id="rId12"/>
    <p:sldId id="893" r:id="rId13"/>
    <p:sldId id="904" r:id="rId14"/>
    <p:sldId id="895" r:id="rId15"/>
    <p:sldId id="896" r:id="rId16"/>
    <p:sldId id="894" r:id="rId17"/>
    <p:sldId id="956" r:id="rId18"/>
    <p:sldId id="957" r:id="rId19"/>
    <p:sldId id="958" r:id="rId20"/>
    <p:sldId id="897" r:id="rId21"/>
    <p:sldId id="898" r:id="rId22"/>
    <p:sldId id="919" r:id="rId23"/>
    <p:sldId id="1132" r:id="rId24"/>
    <p:sldId id="899" r:id="rId25"/>
    <p:sldId id="900" r:id="rId26"/>
    <p:sldId id="901" r:id="rId27"/>
    <p:sldId id="892" r:id="rId28"/>
    <p:sldId id="902" r:id="rId29"/>
    <p:sldId id="1134" r:id="rId30"/>
    <p:sldId id="1118" r:id="rId31"/>
    <p:sldId id="1101" r:id="rId32"/>
    <p:sldId id="907" r:id="rId33"/>
    <p:sldId id="955" r:id="rId34"/>
    <p:sldId id="908" r:id="rId35"/>
    <p:sldId id="909" r:id="rId36"/>
    <p:sldId id="910" r:id="rId37"/>
    <p:sldId id="911" r:id="rId38"/>
    <p:sldId id="912" r:id="rId39"/>
    <p:sldId id="913" r:id="rId40"/>
    <p:sldId id="914" r:id="rId41"/>
    <p:sldId id="915" r:id="rId42"/>
    <p:sldId id="916" r:id="rId43"/>
    <p:sldId id="932" r:id="rId44"/>
    <p:sldId id="933" r:id="rId45"/>
    <p:sldId id="934" r:id="rId46"/>
    <p:sldId id="1124" r:id="rId47"/>
    <p:sldId id="1061" r:id="rId48"/>
    <p:sldId id="1135" r:id="rId49"/>
    <p:sldId id="1119" r:id="rId50"/>
    <p:sldId id="1144" r:id="rId51"/>
    <p:sldId id="1102" r:id="rId52"/>
    <p:sldId id="1062" r:id="rId53"/>
    <p:sldId id="1060" r:id="rId54"/>
    <p:sldId id="1063" r:id="rId55"/>
    <p:sldId id="917" r:id="rId56"/>
    <p:sldId id="1066" r:id="rId57"/>
    <p:sldId id="1145" r:id="rId58"/>
    <p:sldId id="1067" r:id="rId59"/>
    <p:sldId id="1068" r:id="rId60"/>
    <p:sldId id="1065" r:id="rId61"/>
    <p:sldId id="1069" r:id="rId62"/>
    <p:sldId id="1070" r:id="rId63"/>
    <p:sldId id="1072" r:id="rId64"/>
    <p:sldId id="1071" r:id="rId65"/>
    <p:sldId id="1085" r:id="rId66"/>
    <p:sldId id="939" r:id="rId67"/>
    <p:sldId id="987" r:id="rId68"/>
    <p:sldId id="988" r:id="rId69"/>
    <p:sldId id="1136" r:id="rId70"/>
    <p:sldId id="1120" r:id="rId71"/>
    <p:sldId id="1099" r:id="rId72"/>
    <p:sldId id="1009" r:id="rId73"/>
    <p:sldId id="1010" r:id="rId74"/>
    <p:sldId id="1011" r:id="rId75"/>
    <p:sldId id="1012" r:id="rId76"/>
    <p:sldId id="1133" r:id="rId77"/>
    <p:sldId id="1013" r:id="rId78"/>
    <p:sldId id="1086" r:id="rId79"/>
    <p:sldId id="1125" r:id="rId80"/>
    <p:sldId id="1014" r:id="rId81"/>
    <p:sldId id="1015" r:id="rId82"/>
    <p:sldId id="1016" r:id="rId83"/>
    <p:sldId id="1018" r:id="rId84"/>
    <p:sldId id="1017" r:id="rId85"/>
    <p:sldId id="1019" r:id="rId86"/>
    <p:sldId id="1020" r:id="rId87"/>
    <p:sldId id="1074" r:id="rId88"/>
    <p:sldId id="1137" r:id="rId89"/>
    <p:sldId id="1121" r:id="rId90"/>
    <p:sldId id="1103" r:id="rId91"/>
    <p:sldId id="986" r:id="rId92"/>
    <p:sldId id="1155" r:id="rId93"/>
    <p:sldId id="1128" r:id="rId94"/>
    <p:sldId id="953" r:id="rId95"/>
    <p:sldId id="1129" r:id="rId96"/>
    <p:sldId id="946" r:id="rId97"/>
    <p:sldId id="989" r:id="rId98"/>
    <p:sldId id="1056" r:id="rId99"/>
    <p:sldId id="990" r:id="rId100"/>
    <p:sldId id="1146" r:id="rId101"/>
    <p:sldId id="1147" r:id="rId102"/>
    <p:sldId id="1148" r:id="rId103"/>
    <p:sldId id="1139" r:id="rId104"/>
    <p:sldId id="991" r:id="rId105"/>
    <p:sldId id="1149" r:id="rId106"/>
    <p:sldId id="1150" r:id="rId107"/>
    <p:sldId id="1151" r:id="rId108"/>
    <p:sldId id="940" r:id="rId109"/>
    <p:sldId id="948" r:id="rId110"/>
    <p:sldId id="1089" r:id="rId111"/>
    <p:sldId id="950" r:id="rId112"/>
    <p:sldId id="1087" r:id="rId113"/>
    <p:sldId id="947" r:id="rId114"/>
    <p:sldId id="962" r:id="rId115"/>
    <p:sldId id="1126" r:id="rId116"/>
    <p:sldId id="992" r:id="rId117"/>
    <p:sldId id="952" r:id="rId118"/>
    <p:sldId id="1127" r:id="rId119"/>
    <p:sldId id="1093" r:id="rId120"/>
    <p:sldId id="993" r:id="rId121"/>
    <p:sldId id="1152" r:id="rId122"/>
    <p:sldId id="1153" r:id="rId123"/>
    <p:sldId id="1154" r:id="rId124"/>
    <p:sldId id="984" r:id="rId125"/>
    <p:sldId id="959" r:id="rId126"/>
    <p:sldId id="951" r:id="rId127"/>
    <p:sldId id="1001" r:id="rId128"/>
    <p:sldId id="994" r:id="rId129"/>
    <p:sldId id="1095" r:id="rId130"/>
    <p:sldId id="995" r:id="rId131"/>
    <p:sldId id="979" r:id="rId132"/>
    <p:sldId id="1023" r:id="rId133"/>
    <p:sldId id="1058" r:id="rId134"/>
    <p:sldId id="1088" r:id="rId135"/>
    <p:sldId id="980" r:id="rId136"/>
    <p:sldId id="1141" r:id="rId137"/>
    <p:sldId id="1156" r:id="rId138"/>
    <p:sldId id="1142" r:id="rId139"/>
    <p:sldId id="1054" r:id="rId140"/>
    <p:sldId id="1038" r:id="rId141"/>
    <p:sldId id="1143" r:id="rId142"/>
    <p:sldId id="1059" r:id="rId143"/>
    <p:sldId id="1053" r:id="rId144"/>
    <p:sldId id="1080" r:id="rId145"/>
    <p:sldId id="1110" r:id="rId146"/>
    <p:sldId id="1122" r:id="rId147"/>
    <p:sldId id="1111" r:id="rId148"/>
    <p:sldId id="1046" r:id="rId149"/>
    <p:sldId id="1123" r:id="rId150"/>
    <p:sldId id="1104" r:id="rId151"/>
    <p:sldId id="941" r:id="rId152"/>
    <p:sldId id="1140" r:id="rId153"/>
    <p:sldId id="978" r:id="rId154"/>
    <p:sldId id="1105" r:id="rId155"/>
    <p:sldId id="1057" r:id="rId156"/>
    <p:sldId id="1115" r:id="rId157"/>
    <p:sldId id="1114" r:id="rId158"/>
    <p:sldId id="1116" r:id="rId159"/>
    <p:sldId id="1117" r:id="rId160"/>
    <p:sldId id="1138" r:id="rId161"/>
    <p:sldId id="1130" r:id="rId162"/>
    <p:sldId id="1081" r:id="rId163"/>
    <p:sldId id="1076" r:id="rId164"/>
    <p:sldId id="1131" r:id="rId165"/>
    <p:sldId id="1084" r:id="rId166"/>
    <p:sldId id="1048" r:id="rId167"/>
    <p:sldId id="1039" r:id="rId168"/>
    <p:sldId id="1052" r:id="rId169"/>
    <p:sldId id="1050" r:id="rId170"/>
    <p:sldId id="1077" r:id="rId171"/>
    <p:sldId id="1078" r:id="rId172"/>
    <p:sldId id="1079" r:id="rId173"/>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62"/>
    <p:restoredTop sz="96405"/>
  </p:normalViewPr>
  <p:slideViewPr>
    <p:cSldViewPr snapToGrid="0">
      <p:cViewPr>
        <p:scale>
          <a:sx n="181" d="100"/>
          <a:sy n="181" d="100"/>
        </p:scale>
        <p:origin x="256" y="256"/>
      </p:cViewPr>
      <p:guideLst/>
    </p:cSldViewPr>
  </p:slideViewPr>
  <p:notesTextViewPr>
    <p:cViewPr>
      <p:scale>
        <a:sx n="1" d="1"/>
        <a:sy n="1" d="1"/>
      </p:scale>
      <p:origin x="0" y="0"/>
    </p:cViewPr>
  </p:notesTextViewPr>
  <p:sorterViewPr>
    <p:cViewPr>
      <p:scale>
        <a:sx n="194" d="100"/>
        <a:sy n="194"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heme" Target="theme/theme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B774B-3815-3646-AD32-63F33C850D9E}" type="datetimeFigureOut">
              <a:rPr lang="en-IL" smtClean="0"/>
              <a:t>16/07/2024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1C4DA-582D-A64F-9E24-7509735BB7AC}" type="slidenum">
              <a:rPr lang="en-IL" smtClean="0"/>
              <a:t>‹#›</a:t>
            </a:fld>
            <a:endParaRPr lang="en-IL"/>
          </a:p>
        </p:txBody>
      </p:sp>
    </p:spTree>
    <p:extLst>
      <p:ext uri="{BB962C8B-B14F-4D97-AF65-F5344CB8AC3E}">
        <p14:creationId xmlns:p14="http://schemas.microsoft.com/office/powerpoint/2010/main" val="2955021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CC9E1ACC-7E7A-5AD9-94C0-2DB555B70F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8556319-7536-C04F-8339-25DB9D1984C0}" type="slidenum">
              <a:rPr lang="fi-FI" altLang="en-IL" smtClean="0"/>
              <a:pPr>
                <a:spcBef>
                  <a:spcPct val="0"/>
                </a:spcBef>
              </a:pPr>
              <a:t>5</a:t>
            </a:fld>
            <a:endParaRPr lang="fi-FI" altLang="en-IL"/>
          </a:p>
        </p:txBody>
      </p:sp>
      <p:sp>
        <p:nvSpPr>
          <p:cNvPr id="55298" name="Rectangle 2">
            <a:extLst>
              <a:ext uri="{FF2B5EF4-FFF2-40B4-BE49-F238E27FC236}">
                <a16:creationId xmlns:a16="http://schemas.microsoft.com/office/drawing/2014/main" id="{6A54BD1A-C739-6D5C-7728-236A3EE58822}"/>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1C7D085D-1BF5-72EC-5039-BB5EE6D3A9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6C5F8382-58AB-6D37-E2AE-F49DFA2D0A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990F708-DE16-3B42-9DD7-A3F9C8051151}" type="slidenum">
              <a:rPr lang="fi-FI" altLang="en-IL" smtClean="0"/>
              <a:pPr>
                <a:spcBef>
                  <a:spcPct val="0"/>
                </a:spcBef>
              </a:pPr>
              <a:t>21</a:t>
            </a:fld>
            <a:endParaRPr lang="fi-FI" altLang="en-IL"/>
          </a:p>
        </p:txBody>
      </p:sp>
      <p:sp>
        <p:nvSpPr>
          <p:cNvPr id="180226" name="Rectangle 2">
            <a:extLst>
              <a:ext uri="{FF2B5EF4-FFF2-40B4-BE49-F238E27FC236}">
                <a16:creationId xmlns:a16="http://schemas.microsoft.com/office/drawing/2014/main" id="{128BF0A1-1F44-6802-B191-37C0BE3015D0}"/>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B5DA119D-2549-C479-7E51-B0C79E35CB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08491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3AEBDEE7-936D-D083-2E20-5FB10D53DD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A9384B78-105E-2442-BB7F-BC249D87E29A}" type="slidenum">
              <a:rPr lang="fi-FI" altLang="en-IL" smtClean="0"/>
              <a:pPr>
                <a:spcBef>
                  <a:spcPct val="0"/>
                </a:spcBef>
              </a:pPr>
              <a:t>24</a:t>
            </a:fld>
            <a:endParaRPr lang="fi-FI" altLang="en-IL"/>
          </a:p>
        </p:txBody>
      </p:sp>
      <p:sp>
        <p:nvSpPr>
          <p:cNvPr id="182274" name="Rectangle 2">
            <a:extLst>
              <a:ext uri="{FF2B5EF4-FFF2-40B4-BE49-F238E27FC236}">
                <a16:creationId xmlns:a16="http://schemas.microsoft.com/office/drawing/2014/main" id="{1B68BDB2-C1A8-22EA-53DC-157795F5CC00}"/>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17477803-D398-0BFD-D822-912DE06715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1151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4699D7BB-8C68-5116-6B60-A26E009A4C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ADF18EAF-CE24-774F-9D40-2FCA84E0E1D7}" type="slidenum">
              <a:rPr lang="fi-FI" altLang="en-IL" smtClean="0"/>
              <a:pPr>
                <a:spcBef>
                  <a:spcPct val="0"/>
                </a:spcBef>
              </a:pPr>
              <a:t>25</a:t>
            </a:fld>
            <a:endParaRPr lang="fi-FI" altLang="en-IL"/>
          </a:p>
        </p:txBody>
      </p:sp>
      <p:sp>
        <p:nvSpPr>
          <p:cNvPr id="184322" name="Rectangle 2">
            <a:extLst>
              <a:ext uri="{FF2B5EF4-FFF2-40B4-BE49-F238E27FC236}">
                <a16:creationId xmlns:a16="http://schemas.microsoft.com/office/drawing/2014/main" id="{D0E76576-534C-C2AF-2944-1D359295A3B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43B094BE-9138-618E-A3D1-279045B348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693176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13C8598E-F6DE-CF53-C090-48BE710532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F1D0C80-D6CE-5048-94E7-7A5AE10C6F99}" type="slidenum">
              <a:rPr lang="fi-FI" altLang="en-IL" smtClean="0"/>
              <a:pPr>
                <a:spcBef>
                  <a:spcPct val="0"/>
                </a:spcBef>
              </a:pPr>
              <a:t>32</a:t>
            </a:fld>
            <a:endParaRPr lang="fi-FI" altLang="en-IL"/>
          </a:p>
        </p:txBody>
      </p:sp>
      <p:sp>
        <p:nvSpPr>
          <p:cNvPr id="115714" name="Rectangle 2">
            <a:extLst>
              <a:ext uri="{FF2B5EF4-FFF2-40B4-BE49-F238E27FC236}">
                <a16:creationId xmlns:a16="http://schemas.microsoft.com/office/drawing/2014/main" id="{1107E7BD-F873-1A1C-FFB2-868891185C3D}"/>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276E79E9-4FE8-B237-9432-3919FBDAC0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17688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E4AFA6C5-60A3-BBB0-4740-687C747FF6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059790F-132E-A545-BA03-16EB914A8BED}" type="slidenum">
              <a:rPr lang="fi-FI" altLang="en-IL" smtClean="0"/>
              <a:pPr>
                <a:spcBef>
                  <a:spcPct val="0"/>
                </a:spcBef>
              </a:pPr>
              <a:t>33</a:t>
            </a:fld>
            <a:endParaRPr lang="fi-FI" altLang="en-IL"/>
          </a:p>
        </p:txBody>
      </p:sp>
      <p:sp>
        <p:nvSpPr>
          <p:cNvPr id="125954" name="Rectangle 2">
            <a:extLst>
              <a:ext uri="{FF2B5EF4-FFF2-40B4-BE49-F238E27FC236}">
                <a16:creationId xmlns:a16="http://schemas.microsoft.com/office/drawing/2014/main" id="{ACF1A02C-4A28-1677-2313-E798E8CE4224}"/>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E19DBCB3-3E87-7799-0594-FB1D7186CD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1230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E53DBB7D-4D13-CBC8-E004-86DC8811214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AA649468-3F9B-C245-8496-82C421A2355C}" type="slidenum">
              <a:rPr lang="fi-FI" altLang="en-IL" smtClean="0"/>
              <a:pPr>
                <a:spcBef>
                  <a:spcPct val="0"/>
                </a:spcBef>
              </a:pPr>
              <a:t>34</a:t>
            </a:fld>
            <a:endParaRPr lang="fi-FI" altLang="en-IL"/>
          </a:p>
        </p:txBody>
      </p:sp>
      <p:sp>
        <p:nvSpPr>
          <p:cNvPr id="117762" name="Rectangle 2">
            <a:extLst>
              <a:ext uri="{FF2B5EF4-FFF2-40B4-BE49-F238E27FC236}">
                <a16:creationId xmlns:a16="http://schemas.microsoft.com/office/drawing/2014/main" id="{7E4C6B65-738D-A3C6-DCFF-AA0F0028FAFF}"/>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BD6FC05B-0F65-4B0E-B44F-C0B9FF9107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77965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79E2E89D-5DCD-46F8-E017-580250CEDE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D09F5B3-DB1F-6549-B94D-12361CB92E90}" type="slidenum">
              <a:rPr lang="fi-FI" altLang="en-IL" smtClean="0"/>
              <a:pPr>
                <a:spcBef>
                  <a:spcPct val="0"/>
                </a:spcBef>
              </a:pPr>
              <a:t>35</a:t>
            </a:fld>
            <a:endParaRPr lang="fi-FI" altLang="en-IL"/>
          </a:p>
        </p:txBody>
      </p:sp>
      <p:sp>
        <p:nvSpPr>
          <p:cNvPr id="119810" name="Rectangle 2">
            <a:extLst>
              <a:ext uri="{FF2B5EF4-FFF2-40B4-BE49-F238E27FC236}">
                <a16:creationId xmlns:a16="http://schemas.microsoft.com/office/drawing/2014/main" id="{DD2483FA-39D0-79FC-75B8-47E7255ECA00}"/>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5AA6AC75-34F0-D836-FB12-6DFF5F11E54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64039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60D0817C-18E3-50E9-6774-A58BB805A7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76A2C30-627B-5E48-ADF3-40279EDBDEFD}" type="slidenum">
              <a:rPr lang="fi-FI" altLang="en-IL" smtClean="0"/>
              <a:pPr>
                <a:spcBef>
                  <a:spcPct val="0"/>
                </a:spcBef>
              </a:pPr>
              <a:t>36</a:t>
            </a:fld>
            <a:endParaRPr lang="fi-FI" altLang="en-IL"/>
          </a:p>
        </p:txBody>
      </p:sp>
      <p:sp>
        <p:nvSpPr>
          <p:cNvPr id="121858" name="Rectangle 2">
            <a:extLst>
              <a:ext uri="{FF2B5EF4-FFF2-40B4-BE49-F238E27FC236}">
                <a16:creationId xmlns:a16="http://schemas.microsoft.com/office/drawing/2014/main" id="{21B7AD6A-6BC8-29E9-1616-29E67A4A6CDC}"/>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84A20A40-6C09-3F80-885A-F22E9CC548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716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70F54B77-9997-8225-D83E-41A6A0E04A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99C4D96-7A95-434F-9896-53CFB19CD3A8}" type="slidenum">
              <a:rPr lang="fi-FI" altLang="en-IL" smtClean="0"/>
              <a:pPr>
                <a:spcBef>
                  <a:spcPct val="0"/>
                </a:spcBef>
              </a:pPr>
              <a:t>37</a:t>
            </a:fld>
            <a:endParaRPr lang="fi-FI" altLang="en-IL"/>
          </a:p>
        </p:txBody>
      </p:sp>
      <p:sp>
        <p:nvSpPr>
          <p:cNvPr id="123906" name="Rectangle 2">
            <a:extLst>
              <a:ext uri="{FF2B5EF4-FFF2-40B4-BE49-F238E27FC236}">
                <a16:creationId xmlns:a16="http://schemas.microsoft.com/office/drawing/2014/main" id="{B48C3D20-0394-9A48-5D66-7C010B6BBA9A}"/>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142C6CCA-76A9-71DC-5CE4-9D015D2197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910162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E4AFA6C5-60A3-BBB0-4740-687C747FF6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059790F-132E-A545-BA03-16EB914A8BED}" type="slidenum">
              <a:rPr lang="fi-FI" altLang="en-IL" smtClean="0"/>
              <a:pPr>
                <a:spcBef>
                  <a:spcPct val="0"/>
                </a:spcBef>
              </a:pPr>
              <a:t>38</a:t>
            </a:fld>
            <a:endParaRPr lang="fi-FI" altLang="en-IL"/>
          </a:p>
        </p:txBody>
      </p:sp>
      <p:sp>
        <p:nvSpPr>
          <p:cNvPr id="125954" name="Rectangle 2">
            <a:extLst>
              <a:ext uri="{FF2B5EF4-FFF2-40B4-BE49-F238E27FC236}">
                <a16:creationId xmlns:a16="http://schemas.microsoft.com/office/drawing/2014/main" id="{ACF1A02C-4A28-1677-2313-E798E8CE4224}"/>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E19DBCB3-3E87-7799-0594-FB1D7186CD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89894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838C492C-A78F-4AAC-A6DD-361599A8A14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59B2124-B2B6-BA41-8305-410581DCA7B9}" type="slidenum">
              <a:rPr lang="fi-FI" altLang="en-IL" smtClean="0"/>
              <a:pPr>
                <a:spcBef>
                  <a:spcPct val="0"/>
                </a:spcBef>
              </a:pPr>
              <a:t>6</a:t>
            </a:fld>
            <a:endParaRPr lang="fi-FI" altLang="en-IL"/>
          </a:p>
        </p:txBody>
      </p:sp>
      <p:sp>
        <p:nvSpPr>
          <p:cNvPr id="57346" name="Rectangle 2">
            <a:extLst>
              <a:ext uri="{FF2B5EF4-FFF2-40B4-BE49-F238E27FC236}">
                <a16:creationId xmlns:a16="http://schemas.microsoft.com/office/drawing/2014/main" id="{BD179910-AF3D-E599-B80B-F9FCC0633349}"/>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F9142655-489B-18FB-5D1D-DA9A6ED9E8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8716F9F5-C015-F528-9B9B-C45E7CE7AE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539EB45-4E68-9C49-813A-51235EB8E15F}" type="slidenum">
              <a:rPr lang="fi-FI" altLang="en-IL" smtClean="0"/>
              <a:pPr>
                <a:spcBef>
                  <a:spcPct val="0"/>
                </a:spcBef>
              </a:pPr>
              <a:t>39</a:t>
            </a:fld>
            <a:endParaRPr lang="fi-FI" altLang="en-IL"/>
          </a:p>
        </p:txBody>
      </p:sp>
      <p:sp>
        <p:nvSpPr>
          <p:cNvPr id="128002" name="Rectangle 2">
            <a:extLst>
              <a:ext uri="{FF2B5EF4-FFF2-40B4-BE49-F238E27FC236}">
                <a16:creationId xmlns:a16="http://schemas.microsoft.com/office/drawing/2014/main" id="{91661D66-B34D-97EA-8BA3-5874D12391FA}"/>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A9448AFD-5898-5070-5F7D-F85B3E1AE5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77082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65D88B11-FFCA-6BDF-0FF6-9306EAA820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CD05112-E1EB-9D49-8FE4-5C7C942A2750}" type="slidenum">
              <a:rPr lang="fi-FI" altLang="en-IL" smtClean="0"/>
              <a:pPr>
                <a:spcBef>
                  <a:spcPct val="0"/>
                </a:spcBef>
              </a:pPr>
              <a:t>40</a:t>
            </a:fld>
            <a:endParaRPr lang="fi-FI" altLang="en-IL"/>
          </a:p>
        </p:txBody>
      </p:sp>
      <p:sp>
        <p:nvSpPr>
          <p:cNvPr id="130050" name="Rectangle 2">
            <a:extLst>
              <a:ext uri="{FF2B5EF4-FFF2-40B4-BE49-F238E27FC236}">
                <a16:creationId xmlns:a16="http://schemas.microsoft.com/office/drawing/2014/main" id="{9D752D6F-6AA1-594F-EC43-7A1F1F4C5EB2}"/>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6750A078-0DA4-B8F9-84D6-0A70C56922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3844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4E118287-B35C-A5BA-158D-DA10411066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C9C8665-2D35-DA4D-B627-E999CDC8A8A9}" type="slidenum">
              <a:rPr lang="fi-FI" altLang="en-IL" smtClean="0"/>
              <a:pPr>
                <a:spcBef>
                  <a:spcPct val="0"/>
                </a:spcBef>
              </a:pPr>
              <a:t>42</a:t>
            </a:fld>
            <a:endParaRPr lang="fi-FI" altLang="en-IL"/>
          </a:p>
        </p:txBody>
      </p:sp>
      <p:sp>
        <p:nvSpPr>
          <p:cNvPr id="133122" name="Rectangle 2">
            <a:extLst>
              <a:ext uri="{FF2B5EF4-FFF2-40B4-BE49-F238E27FC236}">
                <a16:creationId xmlns:a16="http://schemas.microsoft.com/office/drawing/2014/main" id="{C06BE7C5-5927-16CE-5D6E-E01D3F8A525F}"/>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1DDB14FF-2EA4-A3D5-D555-209E8C4425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70043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FA78FAC7-A52E-50B1-E263-A06E5DCA4B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FEE01F8F-AD73-2146-BE23-A6EA442A55FF}" type="slidenum">
              <a:rPr lang="fi-FI" altLang="en-IL" smtClean="0"/>
              <a:pPr>
                <a:spcBef>
                  <a:spcPct val="0"/>
                </a:spcBef>
              </a:pPr>
              <a:t>43</a:t>
            </a:fld>
            <a:endParaRPr lang="fi-FI" altLang="en-IL"/>
          </a:p>
        </p:txBody>
      </p:sp>
      <p:sp>
        <p:nvSpPr>
          <p:cNvPr id="109570" name="Rectangle 2">
            <a:extLst>
              <a:ext uri="{FF2B5EF4-FFF2-40B4-BE49-F238E27FC236}">
                <a16:creationId xmlns:a16="http://schemas.microsoft.com/office/drawing/2014/main" id="{575DB8BA-A99A-898F-2739-7DAA573612D6}"/>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CC7AD514-5A93-7A85-E419-AEED768F4C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5456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F31EECBA-874E-1FC2-3A55-66F73097A99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04E5187-3823-7F42-82A2-372D3592AFA3}" type="slidenum">
              <a:rPr lang="fi-FI" altLang="en-IL" smtClean="0"/>
              <a:pPr>
                <a:spcBef>
                  <a:spcPct val="0"/>
                </a:spcBef>
              </a:pPr>
              <a:t>44</a:t>
            </a:fld>
            <a:endParaRPr lang="fi-FI" altLang="en-IL"/>
          </a:p>
        </p:txBody>
      </p:sp>
      <p:sp>
        <p:nvSpPr>
          <p:cNvPr id="111618" name="Rectangle 2">
            <a:extLst>
              <a:ext uri="{FF2B5EF4-FFF2-40B4-BE49-F238E27FC236}">
                <a16:creationId xmlns:a16="http://schemas.microsoft.com/office/drawing/2014/main" id="{2990776C-74F7-86A1-3A38-39B52B0F9BE6}"/>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56019BDD-2CB7-69EE-AE5C-8181CA27BC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26590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A97C2FBD-2159-ADB9-97E2-DC8520D880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887F388-8A62-8848-B7D6-81891080F237}" type="slidenum">
              <a:rPr lang="fi-FI" altLang="en-IL" smtClean="0"/>
              <a:pPr>
                <a:spcBef>
                  <a:spcPct val="0"/>
                </a:spcBef>
              </a:pPr>
              <a:t>55</a:t>
            </a:fld>
            <a:endParaRPr lang="fi-FI" altLang="en-IL"/>
          </a:p>
        </p:txBody>
      </p:sp>
      <p:sp>
        <p:nvSpPr>
          <p:cNvPr id="135170" name="Rectangle 2">
            <a:extLst>
              <a:ext uri="{FF2B5EF4-FFF2-40B4-BE49-F238E27FC236}">
                <a16:creationId xmlns:a16="http://schemas.microsoft.com/office/drawing/2014/main" id="{F1F2E6E7-3AD3-ABF8-13AF-AF7286B3DE4A}"/>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1627A50A-1E0B-971B-6FE3-DC5415A709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48239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13C8598E-F6DE-CF53-C090-48BE710532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F1D0C80-D6CE-5048-94E7-7A5AE10C6F99}" type="slidenum">
              <a:rPr lang="fi-FI" altLang="en-IL" smtClean="0"/>
              <a:pPr>
                <a:spcBef>
                  <a:spcPct val="0"/>
                </a:spcBef>
              </a:pPr>
              <a:t>67</a:t>
            </a:fld>
            <a:endParaRPr lang="fi-FI" altLang="en-IL"/>
          </a:p>
        </p:txBody>
      </p:sp>
      <p:sp>
        <p:nvSpPr>
          <p:cNvPr id="115714" name="Rectangle 2">
            <a:extLst>
              <a:ext uri="{FF2B5EF4-FFF2-40B4-BE49-F238E27FC236}">
                <a16:creationId xmlns:a16="http://schemas.microsoft.com/office/drawing/2014/main" id="{1107E7BD-F873-1A1C-FFB2-868891185C3D}"/>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276E79E9-4FE8-B237-9432-3919FBDAC0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77119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954EE3-E8EB-9540-B702-CCFD72CC0492}" type="slidenum">
              <a:rPr lang="fi-FI"/>
              <a:pPr>
                <a:defRPr/>
              </a:pPr>
              <a:t>72</a:t>
            </a:fld>
            <a:endParaRPr lang="fi-FI"/>
          </a:p>
        </p:txBody>
      </p:sp>
      <p:sp>
        <p:nvSpPr>
          <p:cNvPr id="40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7555"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277234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6B1521-3A34-9446-B970-27C9014FE6BA}" type="slidenum">
              <a:rPr lang="fi-FI"/>
              <a:pPr>
                <a:defRPr/>
              </a:pPr>
              <a:t>73</a:t>
            </a:fld>
            <a:endParaRPr lang="fi-FI"/>
          </a:p>
        </p:txBody>
      </p:sp>
      <p:sp>
        <p:nvSpPr>
          <p:cNvPr id="4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8995"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515524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515277-1842-5049-8777-03CEA7FA397B}" type="slidenum">
              <a:rPr lang="fi-FI"/>
              <a:pPr>
                <a:defRPr/>
              </a:pPr>
              <a:t>74</a:t>
            </a:fld>
            <a:endParaRPr lang="fi-FI"/>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976308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048C83FA-2133-2404-459D-EF2873789C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50FFD95-288B-254C-8F66-17962F16BDA5}" type="slidenum">
              <a:rPr lang="fi-FI" altLang="en-IL" smtClean="0"/>
              <a:pPr>
                <a:spcBef>
                  <a:spcPct val="0"/>
                </a:spcBef>
              </a:pPr>
              <a:t>7</a:t>
            </a:fld>
            <a:endParaRPr lang="fi-FI" altLang="en-IL"/>
          </a:p>
        </p:txBody>
      </p:sp>
      <p:sp>
        <p:nvSpPr>
          <p:cNvPr id="59394" name="Rectangle 2">
            <a:extLst>
              <a:ext uri="{FF2B5EF4-FFF2-40B4-BE49-F238E27FC236}">
                <a16:creationId xmlns:a16="http://schemas.microsoft.com/office/drawing/2014/main" id="{EF7F7A27-F4BC-EC49-B426-872321A1626F}"/>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DCB59F34-A3AD-F951-97EC-A024E2720E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128223-3AE9-9F48-A897-885410F2E227}" type="slidenum">
              <a:rPr lang="fi-FI"/>
              <a:pPr>
                <a:defRPr/>
              </a:pPr>
              <a:t>75</a:t>
            </a:fld>
            <a:endParaRPr lang="fi-FI"/>
          </a:p>
        </p:txBody>
      </p:sp>
      <p:sp>
        <p:nvSpPr>
          <p:cNvPr id="47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1043"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897113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FC14636-2D2E-0F44-BFF9-CC44EC5CA018}" type="slidenum">
              <a:rPr lang="fi-FI"/>
              <a:pPr>
                <a:defRPr/>
              </a:pPr>
              <a:t>77</a:t>
            </a:fld>
            <a:endParaRPr lang="fi-FI"/>
          </a:p>
        </p:txBody>
      </p:sp>
      <p:sp>
        <p:nvSpPr>
          <p:cNvPr id="47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0019"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95744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BF9152-0A49-924D-9992-ECE6E423F492}" type="slidenum">
              <a:rPr lang="fi-FI"/>
              <a:pPr>
                <a:defRPr/>
              </a:pPr>
              <a:t>80</a:t>
            </a:fld>
            <a:endParaRPr lang="fi-FI"/>
          </a:p>
        </p:txBody>
      </p:sp>
      <p:sp>
        <p:nvSpPr>
          <p:cNvPr id="501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1763"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653590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D8738E-3361-9146-A271-CD6C9D59BC88}" type="slidenum">
              <a:rPr lang="fi-FI"/>
              <a:pPr>
                <a:defRPr/>
              </a:pPr>
              <a:t>81</a:t>
            </a:fld>
            <a:endParaRPr lang="fi-FI"/>
          </a:p>
        </p:txBody>
      </p:sp>
      <p:sp>
        <p:nvSpPr>
          <p:cNvPr id="502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2787"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975665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6388B0-AD2B-8940-990A-51B812A3361A}" type="slidenum">
              <a:rPr lang="fi-FI"/>
              <a:pPr>
                <a:defRPr/>
              </a:pPr>
              <a:t>83</a:t>
            </a:fld>
            <a:endParaRPr lang="fi-FI"/>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3"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01026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11BC7D-55A0-5F4F-8DF1-5CBB49BB76B5}" type="slidenum">
              <a:rPr lang="fi-FI"/>
              <a:pPr>
                <a:defRPr/>
              </a:pPr>
              <a:t>84</a:t>
            </a:fld>
            <a:endParaRPr lang="fi-FI"/>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2035"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160661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9D680F-8D13-2D4C-BF70-057F085ABC56}" type="slidenum">
              <a:rPr lang="fi-FI"/>
              <a:pPr>
                <a:defRPr/>
              </a:pPr>
              <a:t>85</a:t>
            </a:fld>
            <a:endParaRPr lang="fi-FI"/>
          </a:p>
        </p:txBody>
      </p:sp>
      <p:sp>
        <p:nvSpPr>
          <p:cNvPr id="472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2067"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21969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DF406A-34E2-F04E-821C-C7261E8F4D19}" type="slidenum">
              <a:rPr lang="fi-FI"/>
              <a:pPr>
                <a:defRPr/>
              </a:pPr>
              <a:t>86</a:t>
            </a:fld>
            <a:endParaRPr lang="fi-FI"/>
          </a:p>
        </p:txBody>
      </p:sp>
      <p:sp>
        <p:nvSpPr>
          <p:cNvPr id="494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4595"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856889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13C8598E-F6DE-CF53-C090-48BE710532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F1D0C80-D6CE-5048-94E7-7A5AE10C6F99}" type="slidenum">
              <a:rPr lang="fi-FI" altLang="en-IL" smtClean="0"/>
              <a:pPr>
                <a:spcBef>
                  <a:spcPct val="0"/>
                </a:spcBef>
              </a:pPr>
              <a:t>91</a:t>
            </a:fld>
            <a:endParaRPr lang="fi-FI" altLang="en-IL"/>
          </a:p>
        </p:txBody>
      </p:sp>
      <p:sp>
        <p:nvSpPr>
          <p:cNvPr id="115714" name="Rectangle 2">
            <a:extLst>
              <a:ext uri="{FF2B5EF4-FFF2-40B4-BE49-F238E27FC236}">
                <a16:creationId xmlns:a16="http://schemas.microsoft.com/office/drawing/2014/main" id="{1107E7BD-F873-1A1C-FFB2-868891185C3D}"/>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276E79E9-4FE8-B237-9432-3919FBDAC0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27806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B2448F-B8BB-D744-A4D2-C9A046C33BCC}" type="slidenum">
              <a:rPr lang="fi-FI"/>
              <a:pPr>
                <a:defRPr/>
              </a:pPr>
              <a:t>92</a:t>
            </a:fld>
            <a:endParaRPr lang="fi-FI"/>
          </a:p>
        </p:txBody>
      </p:sp>
      <p:sp>
        <p:nvSpPr>
          <p:cNvPr id="83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3971"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624260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71512512-7BE9-ACCD-65F6-65FC741937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2D21D6C-CE5B-9243-8F42-C3B69546EAF9}" type="slidenum">
              <a:rPr lang="fi-FI" altLang="en-IL" smtClean="0"/>
              <a:pPr>
                <a:spcBef>
                  <a:spcPct val="0"/>
                </a:spcBef>
              </a:pPr>
              <a:t>9</a:t>
            </a:fld>
            <a:endParaRPr lang="fi-FI" altLang="en-IL"/>
          </a:p>
        </p:txBody>
      </p:sp>
      <p:sp>
        <p:nvSpPr>
          <p:cNvPr id="61442" name="Rectangle 2">
            <a:extLst>
              <a:ext uri="{FF2B5EF4-FFF2-40B4-BE49-F238E27FC236}">
                <a16:creationId xmlns:a16="http://schemas.microsoft.com/office/drawing/2014/main" id="{FC42ED08-E61E-D967-2E0D-9DB3F496FA90}"/>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974B220E-476C-EBDF-2252-2FAE113E5F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B2448F-B8BB-D744-A4D2-C9A046C33BCC}" type="slidenum">
              <a:rPr lang="fi-FI"/>
              <a:pPr>
                <a:defRPr/>
              </a:pPr>
              <a:t>94</a:t>
            </a:fld>
            <a:endParaRPr lang="fi-FI"/>
          </a:p>
        </p:txBody>
      </p:sp>
      <p:sp>
        <p:nvSpPr>
          <p:cNvPr id="839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4278260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151B71-6331-424B-8EBD-9340EAA58912}" type="slidenum">
              <a:rPr lang="fi-FI"/>
              <a:pPr>
                <a:defRPr/>
              </a:pPr>
              <a:t>96</a:t>
            </a:fld>
            <a:endParaRPr lang="fi-FI"/>
          </a:p>
        </p:txBody>
      </p:sp>
      <p:sp>
        <p:nvSpPr>
          <p:cNvPr id="53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974656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8716F9F5-C015-F528-9B9B-C45E7CE7AE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539EB45-4E68-9C49-813A-51235EB8E15F}" type="slidenum">
              <a:rPr lang="fi-FI" altLang="en-IL" smtClean="0"/>
              <a:pPr>
                <a:spcBef>
                  <a:spcPct val="0"/>
                </a:spcBef>
              </a:pPr>
              <a:t>110</a:t>
            </a:fld>
            <a:endParaRPr lang="fi-FI" altLang="en-IL"/>
          </a:p>
        </p:txBody>
      </p:sp>
      <p:sp>
        <p:nvSpPr>
          <p:cNvPr id="128002" name="Rectangle 2">
            <a:extLst>
              <a:ext uri="{FF2B5EF4-FFF2-40B4-BE49-F238E27FC236}">
                <a16:creationId xmlns:a16="http://schemas.microsoft.com/office/drawing/2014/main" id="{91661D66-B34D-97EA-8BA3-5874D12391FA}"/>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A9448AFD-5898-5070-5F7D-F85B3E1AE5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19006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96864B-A15B-1844-B991-91204EA966E4}" type="slidenum">
              <a:rPr lang="fi-FI"/>
              <a:pPr>
                <a:defRPr/>
              </a:pPr>
              <a:t>111</a:t>
            </a:fld>
            <a:endParaRPr lang="fi-FI"/>
          </a:p>
        </p:txBody>
      </p:sp>
      <p:sp>
        <p:nvSpPr>
          <p:cNvPr id="716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183947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96F127-93DB-3A47-A380-3326F732E73A}" type="slidenum">
              <a:rPr lang="fi-FI"/>
              <a:pPr>
                <a:defRPr/>
              </a:pPr>
              <a:t>113</a:t>
            </a:fld>
            <a:endParaRPr lang="fi-FI"/>
          </a:p>
        </p:txBody>
      </p:sp>
      <p:sp>
        <p:nvSpPr>
          <p:cNvPr id="73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474509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8716F9F5-C015-F528-9B9B-C45E7CE7AE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539EB45-4E68-9C49-813A-51235EB8E15F}" type="slidenum">
              <a:rPr lang="fi-FI" altLang="en-IL" smtClean="0"/>
              <a:pPr>
                <a:spcBef>
                  <a:spcPct val="0"/>
                </a:spcBef>
              </a:pPr>
              <a:t>115</a:t>
            </a:fld>
            <a:endParaRPr lang="fi-FI" altLang="en-IL"/>
          </a:p>
        </p:txBody>
      </p:sp>
      <p:sp>
        <p:nvSpPr>
          <p:cNvPr id="128002" name="Rectangle 2">
            <a:extLst>
              <a:ext uri="{FF2B5EF4-FFF2-40B4-BE49-F238E27FC236}">
                <a16:creationId xmlns:a16="http://schemas.microsoft.com/office/drawing/2014/main" id="{91661D66-B34D-97EA-8BA3-5874D12391FA}"/>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A9448AFD-5898-5070-5F7D-F85B3E1AE5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96690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96864B-A15B-1844-B991-91204EA966E4}" type="slidenum">
              <a:rPr lang="fi-FI"/>
              <a:pPr>
                <a:defRPr/>
              </a:pPr>
              <a:t>116</a:t>
            </a:fld>
            <a:endParaRPr lang="fi-FI"/>
          </a:p>
        </p:txBody>
      </p:sp>
      <p:sp>
        <p:nvSpPr>
          <p:cNvPr id="716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777648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8716F9F5-C015-F528-9B9B-C45E7CE7AE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539EB45-4E68-9C49-813A-51235EB8E15F}" type="slidenum">
              <a:rPr lang="fi-FI" altLang="en-IL" smtClean="0"/>
              <a:pPr>
                <a:spcBef>
                  <a:spcPct val="0"/>
                </a:spcBef>
              </a:pPr>
              <a:t>118</a:t>
            </a:fld>
            <a:endParaRPr lang="fi-FI" altLang="en-IL"/>
          </a:p>
        </p:txBody>
      </p:sp>
      <p:sp>
        <p:nvSpPr>
          <p:cNvPr id="128002" name="Rectangle 2">
            <a:extLst>
              <a:ext uri="{FF2B5EF4-FFF2-40B4-BE49-F238E27FC236}">
                <a16:creationId xmlns:a16="http://schemas.microsoft.com/office/drawing/2014/main" id="{91661D66-B34D-97EA-8BA3-5874D12391FA}"/>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A9448AFD-5898-5070-5F7D-F85B3E1AE5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5134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96864B-A15B-1844-B991-91204EA966E4}" type="slidenum">
              <a:rPr lang="fi-FI"/>
              <a:pPr>
                <a:defRPr/>
              </a:pPr>
              <a:t>120</a:t>
            </a:fld>
            <a:endParaRPr lang="fi-FI"/>
          </a:p>
        </p:txBody>
      </p:sp>
      <p:sp>
        <p:nvSpPr>
          <p:cNvPr id="716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2090506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8CDB35-DE8E-1541-ABC0-E403E6F73182}" type="slidenum">
              <a:rPr lang="fi-FI"/>
              <a:pPr>
                <a:defRPr/>
              </a:pPr>
              <a:t>126</a:t>
            </a:fld>
            <a:endParaRPr lang="fi-FI"/>
          </a:p>
        </p:txBody>
      </p:sp>
      <p:sp>
        <p:nvSpPr>
          <p:cNvPr id="757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55494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D0161250-E104-E9F2-F75C-18C8A44B98B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5C90B718-115A-0E45-AA21-E03494066128}" type="slidenum">
              <a:rPr lang="fi-FI" altLang="en-IL" smtClean="0"/>
              <a:pPr>
                <a:spcBef>
                  <a:spcPct val="0"/>
                </a:spcBef>
              </a:pPr>
              <a:t>12</a:t>
            </a:fld>
            <a:endParaRPr lang="fi-FI" altLang="en-IL"/>
          </a:p>
        </p:txBody>
      </p:sp>
      <p:sp>
        <p:nvSpPr>
          <p:cNvPr id="169986" name="Rectangle 2">
            <a:extLst>
              <a:ext uri="{FF2B5EF4-FFF2-40B4-BE49-F238E27FC236}">
                <a16:creationId xmlns:a16="http://schemas.microsoft.com/office/drawing/2014/main" id="{044D5422-23E0-EC2C-505E-47A2BC1C8AA2}"/>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271DB7B5-A9AB-D29B-BF62-62B6F02B09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721890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96F127-93DB-3A47-A380-3326F732E73A}" type="slidenum">
              <a:rPr lang="fi-FI"/>
              <a:pPr>
                <a:defRPr/>
              </a:pPr>
              <a:t>127</a:t>
            </a:fld>
            <a:endParaRPr lang="fi-FI"/>
          </a:p>
        </p:txBody>
      </p:sp>
      <p:sp>
        <p:nvSpPr>
          <p:cNvPr id="73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391626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7E6D55-14C4-BF4D-8F0A-DB4BAD1A4E83}" type="slidenum">
              <a:rPr lang="fi-FI"/>
              <a:pPr>
                <a:defRPr/>
              </a:pPr>
              <a:t>139</a:t>
            </a:fld>
            <a:endParaRPr lang="fi-FI"/>
          </a:p>
        </p:txBody>
      </p:sp>
      <p:sp>
        <p:nvSpPr>
          <p:cNvPr id="306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6179"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7285132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075EE9C-CA57-5E46-863A-226E5115F29B}" type="slidenum">
              <a:rPr lang="fi-FI"/>
              <a:pPr>
                <a:defRPr/>
              </a:pPr>
              <a:t>143</a:t>
            </a:fld>
            <a:endParaRPr lang="fi-FI"/>
          </a:p>
        </p:txBody>
      </p:sp>
      <p:sp>
        <p:nvSpPr>
          <p:cNvPr id="55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6478960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0350573E-B83F-C3FF-70B4-D7982D06336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A87569C-883B-DB40-99A0-71D58F6BD83A}" type="slidenum">
              <a:rPr lang="fi-FI" altLang="en-IL" smtClean="0"/>
              <a:pPr>
                <a:spcBef>
                  <a:spcPct val="0"/>
                </a:spcBef>
              </a:pPr>
              <a:t>158</a:t>
            </a:fld>
            <a:endParaRPr lang="fi-FI" altLang="en-IL"/>
          </a:p>
        </p:txBody>
      </p:sp>
      <p:sp>
        <p:nvSpPr>
          <p:cNvPr id="97282" name="Rectangle 2">
            <a:extLst>
              <a:ext uri="{FF2B5EF4-FFF2-40B4-BE49-F238E27FC236}">
                <a16:creationId xmlns:a16="http://schemas.microsoft.com/office/drawing/2014/main" id="{B7C60537-A281-0297-8A48-3C82A29A3858}"/>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84EC358A-DAF4-9116-3C4F-1DDBD80C4E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2948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4DE512F1-26AE-D195-3A5C-B54E8430371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DA36A01-6189-994D-A13A-D64674368B5D}" type="slidenum">
              <a:rPr lang="fi-FI" altLang="en-IL" smtClean="0"/>
              <a:pPr>
                <a:spcBef>
                  <a:spcPct val="0"/>
                </a:spcBef>
              </a:pPr>
              <a:t>14</a:t>
            </a:fld>
            <a:endParaRPr lang="fi-FI" altLang="en-IL"/>
          </a:p>
        </p:txBody>
      </p:sp>
      <p:sp>
        <p:nvSpPr>
          <p:cNvPr id="174082" name="Rectangle 2">
            <a:extLst>
              <a:ext uri="{FF2B5EF4-FFF2-40B4-BE49-F238E27FC236}">
                <a16:creationId xmlns:a16="http://schemas.microsoft.com/office/drawing/2014/main" id="{62201844-F6BF-E6D1-7D0C-B49FEE015D54}"/>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49EBD935-7520-EE99-4DF3-F4DCE8A17F8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71363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E1F95FFF-7A44-CF9A-E146-B1A5F540C5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F1243C48-DE63-F543-8FF3-422F4EE21E2A}" type="slidenum">
              <a:rPr lang="fi-FI" altLang="en-IL" smtClean="0"/>
              <a:pPr>
                <a:spcBef>
                  <a:spcPct val="0"/>
                </a:spcBef>
              </a:pPr>
              <a:t>15</a:t>
            </a:fld>
            <a:endParaRPr lang="fi-FI" altLang="en-IL"/>
          </a:p>
        </p:txBody>
      </p:sp>
      <p:sp>
        <p:nvSpPr>
          <p:cNvPr id="176130" name="Rectangle 2">
            <a:extLst>
              <a:ext uri="{FF2B5EF4-FFF2-40B4-BE49-F238E27FC236}">
                <a16:creationId xmlns:a16="http://schemas.microsoft.com/office/drawing/2014/main" id="{99FBD45D-A9C3-D282-5DB4-ED4ED12318D8}"/>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C46E4147-68F6-283B-08A5-DB1A00E4B0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6117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3800CAE3-5F5F-6420-7252-20C2A60B79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C1E08B0-14F3-AD46-8CF2-E3B9883B847B}" type="slidenum">
              <a:rPr lang="fi-FI" altLang="en-IL" smtClean="0"/>
              <a:pPr>
                <a:spcBef>
                  <a:spcPct val="0"/>
                </a:spcBef>
              </a:pPr>
              <a:t>16</a:t>
            </a:fld>
            <a:endParaRPr lang="fi-FI" altLang="en-IL"/>
          </a:p>
        </p:txBody>
      </p:sp>
      <p:sp>
        <p:nvSpPr>
          <p:cNvPr id="172034" name="Rectangle 2">
            <a:extLst>
              <a:ext uri="{FF2B5EF4-FFF2-40B4-BE49-F238E27FC236}">
                <a16:creationId xmlns:a16="http://schemas.microsoft.com/office/drawing/2014/main" id="{BF81FBE3-CA27-6124-858E-E23B2F2C5BD4}"/>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C6BE9656-FEA3-4010-6DEF-B61045C0B1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66983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A1B97007-73C8-624B-FF5A-C13D8D78C1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A9425A2-AA13-DC4C-8298-505AA5643DC6}" type="slidenum">
              <a:rPr lang="fi-FI" altLang="en-IL" smtClean="0"/>
              <a:pPr>
                <a:spcBef>
                  <a:spcPct val="0"/>
                </a:spcBef>
              </a:pPr>
              <a:t>20</a:t>
            </a:fld>
            <a:endParaRPr lang="fi-FI" altLang="en-IL"/>
          </a:p>
        </p:txBody>
      </p:sp>
      <p:sp>
        <p:nvSpPr>
          <p:cNvPr id="178178" name="Rectangle 2">
            <a:extLst>
              <a:ext uri="{FF2B5EF4-FFF2-40B4-BE49-F238E27FC236}">
                <a16:creationId xmlns:a16="http://schemas.microsoft.com/office/drawing/2014/main" id="{1CA0A282-943B-0DAB-DA95-7988DBF868D5}"/>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D2B76B1F-BB28-A142-9DCD-F0D86A7C465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I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6571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D2ABC-318B-E8CE-3E86-5425952437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12C9BDC8-41EA-F5EF-3292-576307259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2B1FEE2F-406B-5BE9-41F9-8C21F7F5D7D4}"/>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5" name="Footer Placeholder 4">
            <a:extLst>
              <a:ext uri="{FF2B5EF4-FFF2-40B4-BE49-F238E27FC236}">
                <a16:creationId xmlns:a16="http://schemas.microsoft.com/office/drawing/2014/main" id="{904D36BE-A4FF-241B-45F8-097CA2981F2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56F49646-9A81-17BF-4F41-D34275FD3E94}"/>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262197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4990-B8D6-A029-7944-E1BE7937D86E}"/>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325A47B2-D482-9BEA-4CA2-5FFB6243FE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5752C687-7DA5-D53E-A079-C7B5786E1CE2}"/>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5" name="Footer Placeholder 4">
            <a:extLst>
              <a:ext uri="{FF2B5EF4-FFF2-40B4-BE49-F238E27FC236}">
                <a16:creationId xmlns:a16="http://schemas.microsoft.com/office/drawing/2014/main" id="{58BBC9CB-4948-9140-9F76-D9A9CBBA1A74}"/>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E11CDE04-E2B5-B9F6-AFF9-0087862BFCD4}"/>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2814050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B71A3C-95FE-B1B3-06D6-DCB5EFF060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39351D46-2D08-4E0E-45C2-E372ADF632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8053579B-6EF5-9FA7-BEAF-1C18F303DB1A}"/>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5" name="Footer Placeholder 4">
            <a:extLst>
              <a:ext uri="{FF2B5EF4-FFF2-40B4-BE49-F238E27FC236}">
                <a16:creationId xmlns:a16="http://schemas.microsoft.com/office/drawing/2014/main" id="{9447D98E-6553-980C-C065-A70FB6AB248E}"/>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78AC8E0B-72F9-302B-5DD6-E49860ED84F6}"/>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1027476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34AC2-33F8-777E-C41B-91DBFDF7BC01}"/>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8D745431-6276-0731-116A-7401F33244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4A21E6F2-2ED2-961E-4CD1-DA1BE5B5932D}"/>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5" name="Footer Placeholder 4">
            <a:extLst>
              <a:ext uri="{FF2B5EF4-FFF2-40B4-BE49-F238E27FC236}">
                <a16:creationId xmlns:a16="http://schemas.microsoft.com/office/drawing/2014/main" id="{88F53216-3589-1A79-7F9D-92F5FAFD26E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C19BF0D0-2B74-014D-98BD-93051267C865}"/>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86429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4ED8-91DB-696B-2E5B-1DF4B9B9B4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C4C2260C-4ACF-9B98-3B49-6F6D156B0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49DA9F-FD20-11D3-07A9-2F33FC1150B5}"/>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5" name="Footer Placeholder 4">
            <a:extLst>
              <a:ext uri="{FF2B5EF4-FFF2-40B4-BE49-F238E27FC236}">
                <a16:creationId xmlns:a16="http://schemas.microsoft.com/office/drawing/2014/main" id="{46404C06-5480-DE4E-09C9-7C0F532CE529}"/>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8A0DB24-DBA1-86AE-2B3E-F550E8558680}"/>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450183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5BC3-7238-629F-6DC5-0F9E802AAA09}"/>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15E72AB6-B19D-5AC9-9E41-128B2E1488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1B7189FA-16ED-D5FA-04C0-44A346283C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3F8B44EB-4A1A-AE7B-89E7-02A07E00C71E}"/>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6" name="Footer Placeholder 5">
            <a:extLst>
              <a:ext uri="{FF2B5EF4-FFF2-40B4-BE49-F238E27FC236}">
                <a16:creationId xmlns:a16="http://schemas.microsoft.com/office/drawing/2014/main" id="{2E30434D-BD0C-106F-7964-95AEAFA43B08}"/>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E5FC721C-4C57-A9DA-5034-251A4141900D}"/>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1258457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A88C-786B-BAA3-5C83-D55C71273357}"/>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1A86DF92-3D25-6C39-58AB-58D9C1AD05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1C1014-8182-D9E4-D45D-21AC4ECA37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60C477B8-0DA7-8A33-F711-A0EC6CA32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950434-D173-6542-C002-0801CD7C93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54F5E0AE-766E-DF59-BA4C-1F2CB5CA94F1}"/>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8" name="Footer Placeholder 7">
            <a:extLst>
              <a:ext uri="{FF2B5EF4-FFF2-40B4-BE49-F238E27FC236}">
                <a16:creationId xmlns:a16="http://schemas.microsoft.com/office/drawing/2014/main" id="{EE4EC79C-F2BE-0161-2174-9232BE10A4E6}"/>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D5472A30-5F7B-9340-064F-950D8710A099}"/>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195511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BB5A-9DFE-01E1-0418-FCD128B10D53}"/>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520F3A5F-8820-9DD7-5D67-584C5D9090FE}"/>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4" name="Footer Placeholder 3">
            <a:extLst>
              <a:ext uri="{FF2B5EF4-FFF2-40B4-BE49-F238E27FC236}">
                <a16:creationId xmlns:a16="http://schemas.microsoft.com/office/drawing/2014/main" id="{4C2B48F6-DC87-85B0-13EC-0C5B911D5CA3}"/>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EE05FD40-BCCF-FF22-4522-829871D8C235}"/>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2110606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B7D98A-29AC-2654-0C09-233085D060FF}"/>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3" name="Footer Placeholder 2">
            <a:extLst>
              <a:ext uri="{FF2B5EF4-FFF2-40B4-BE49-F238E27FC236}">
                <a16:creationId xmlns:a16="http://schemas.microsoft.com/office/drawing/2014/main" id="{C8F20B68-3797-81EE-50F3-E48DF8F42EFA}"/>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4CDB7392-BD3A-9095-BBC7-75BD864A328D}"/>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3565981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8D91-8258-4ED8-51DD-947B7A3EF8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F0032340-AD91-DADC-1438-9D3E51E974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E1C6AE96-FC2D-65DF-04ED-B6CA7F1BC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761AE-7767-1B18-020B-B3EC0216973B}"/>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6" name="Footer Placeholder 5">
            <a:extLst>
              <a:ext uri="{FF2B5EF4-FFF2-40B4-BE49-F238E27FC236}">
                <a16:creationId xmlns:a16="http://schemas.microsoft.com/office/drawing/2014/main" id="{FC63121D-5278-2C1F-A257-51491133F405}"/>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E248AE3-13D1-085C-D0EB-78417BE26CCE}"/>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221272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1D648-7421-3CD9-6C80-04C48E4E9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3F3E81DC-83CA-DC0A-BA63-CA584D03B3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FF2E230E-69FD-C756-01DC-E7CBFC9B6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D6D2E-4CDF-BA72-B794-5B61494F928C}"/>
              </a:ext>
            </a:extLst>
          </p:cNvPr>
          <p:cNvSpPr>
            <a:spLocks noGrp="1"/>
          </p:cNvSpPr>
          <p:nvPr>
            <p:ph type="dt" sz="half" idx="10"/>
          </p:nvPr>
        </p:nvSpPr>
        <p:spPr/>
        <p:txBody>
          <a:bodyPr/>
          <a:lstStyle/>
          <a:p>
            <a:fld id="{980964EE-4647-9346-935B-5054B68BB432}" type="datetimeFigureOut">
              <a:rPr lang="en-IL" smtClean="0"/>
              <a:t>16/07/2024</a:t>
            </a:fld>
            <a:endParaRPr lang="en-IL"/>
          </a:p>
        </p:txBody>
      </p:sp>
      <p:sp>
        <p:nvSpPr>
          <p:cNvPr id="6" name="Footer Placeholder 5">
            <a:extLst>
              <a:ext uri="{FF2B5EF4-FFF2-40B4-BE49-F238E27FC236}">
                <a16:creationId xmlns:a16="http://schemas.microsoft.com/office/drawing/2014/main" id="{542D9E40-5CF4-C899-592B-D24E9260A660}"/>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934DC014-5064-AC95-9143-DE3F1954311C}"/>
              </a:ext>
            </a:extLst>
          </p:cNvPr>
          <p:cNvSpPr>
            <a:spLocks noGrp="1"/>
          </p:cNvSpPr>
          <p:nvPr>
            <p:ph type="sldNum" sz="quarter" idx="12"/>
          </p:nvPr>
        </p:nvSpPr>
        <p:spPr/>
        <p:txBody>
          <a:bodyPr/>
          <a:lstStyle/>
          <a:p>
            <a:fld id="{65ABF921-150A-B840-A056-837046856B21}" type="slidenum">
              <a:rPr lang="en-IL" smtClean="0"/>
              <a:t>‹#›</a:t>
            </a:fld>
            <a:endParaRPr lang="en-IL"/>
          </a:p>
        </p:txBody>
      </p:sp>
    </p:spTree>
    <p:extLst>
      <p:ext uri="{BB962C8B-B14F-4D97-AF65-F5344CB8AC3E}">
        <p14:creationId xmlns:p14="http://schemas.microsoft.com/office/powerpoint/2010/main" val="968359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BA652-9F89-C06D-9C8F-255EF06F7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D98CA9CE-C4E0-4AED-6D2C-910BA96DDA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B4A26032-70A6-2148-A621-E6562C8971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964EE-4647-9346-935B-5054B68BB432}" type="datetimeFigureOut">
              <a:rPr lang="en-IL" smtClean="0"/>
              <a:t>16/07/2024</a:t>
            </a:fld>
            <a:endParaRPr lang="en-IL"/>
          </a:p>
        </p:txBody>
      </p:sp>
      <p:sp>
        <p:nvSpPr>
          <p:cNvPr id="5" name="Footer Placeholder 4">
            <a:extLst>
              <a:ext uri="{FF2B5EF4-FFF2-40B4-BE49-F238E27FC236}">
                <a16:creationId xmlns:a16="http://schemas.microsoft.com/office/drawing/2014/main" id="{E5286A13-E159-9E76-C057-6D90222671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7B4AD745-A8A4-8DAA-1D1B-ED2DF92C5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BF921-150A-B840-A056-837046856B21}" type="slidenum">
              <a:rPr lang="en-IL" smtClean="0"/>
              <a:t>‹#›</a:t>
            </a:fld>
            <a:endParaRPr lang="en-IL"/>
          </a:p>
        </p:txBody>
      </p:sp>
    </p:spTree>
    <p:extLst>
      <p:ext uri="{BB962C8B-B14F-4D97-AF65-F5344CB8AC3E}">
        <p14:creationId xmlns:p14="http://schemas.microsoft.com/office/powerpoint/2010/main" val="2604752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oleObject" Target="../embeddings/oleObject2.bin"/><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hyperlink" Target="http://www.ccel.org/ccel/schaff/npnf201.iii.viii.xxxix.html#fnf_iii.viii.xxxix-p42.1"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oleObject" Target="../embeddings/oleObject4.bin"/><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5C85-F286-9E1A-BDB5-0E13EA0248BA}"/>
              </a:ext>
            </a:extLst>
          </p:cNvPr>
          <p:cNvSpPr>
            <a:spLocks noGrp="1"/>
          </p:cNvSpPr>
          <p:nvPr>
            <p:ph type="title"/>
          </p:nvPr>
        </p:nvSpPr>
        <p:spPr>
          <a:xfrm>
            <a:off x="838200" y="1576705"/>
            <a:ext cx="10515600" cy="4206875"/>
          </a:xfrm>
        </p:spPr>
        <p:txBody>
          <a:bodyPr>
            <a:normAutofit/>
          </a:bodyPr>
          <a:lstStyle/>
          <a:p>
            <a:pPr algn="ctr"/>
            <a:r>
              <a:rPr lang="en-IL" dirty="0"/>
              <a:t>TITLE:</a:t>
            </a:r>
            <a:br>
              <a:rPr lang="en-IL" dirty="0"/>
            </a:br>
            <a:r>
              <a:rPr lang="en-IL" dirty="0">
                <a:solidFill>
                  <a:srgbClr val="FF0000"/>
                </a:solidFill>
              </a:rPr>
              <a:t>A Jewish Solution to the Synoptic Problem </a:t>
            </a:r>
            <a:br>
              <a:rPr lang="en-IL" dirty="0"/>
            </a:br>
            <a:br>
              <a:rPr lang="en-IL" dirty="0"/>
            </a:br>
            <a:r>
              <a:rPr lang="en-IL" dirty="0"/>
              <a:t>Mark as an early Jewish Targumist -</a:t>
            </a:r>
            <a:br>
              <a:rPr lang="en-IL" dirty="0"/>
            </a:br>
            <a:r>
              <a:rPr lang="en-IL" dirty="0"/>
              <a:t>predecessor of the style of the early Targums</a:t>
            </a:r>
            <a:br>
              <a:rPr lang="en-IL" dirty="0"/>
            </a:br>
            <a:endParaRPr lang="en-IL" dirty="0"/>
          </a:p>
        </p:txBody>
      </p:sp>
    </p:spTree>
    <p:extLst>
      <p:ext uri="{BB962C8B-B14F-4D97-AF65-F5344CB8AC3E}">
        <p14:creationId xmlns:p14="http://schemas.microsoft.com/office/powerpoint/2010/main" val="3885890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B95A-1219-7698-F734-C64377A5D4E2}"/>
              </a:ext>
            </a:extLst>
          </p:cNvPr>
          <p:cNvSpPr>
            <a:spLocks noGrp="1"/>
          </p:cNvSpPr>
          <p:nvPr>
            <p:ph type="title"/>
          </p:nvPr>
        </p:nvSpPr>
        <p:spPr>
          <a:xfrm>
            <a:off x="251639" y="-114301"/>
            <a:ext cx="11089849" cy="3055297"/>
          </a:xfrm>
        </p:spPr>
        <p:txBody>
          <a:bodyPr>
            <a:normAutofit fontScale="90000"/>
          </a:bodyPr>
          <a:lstStyle/>
          <a:p>
            <a:pPr algn="ctr"/>
            <a:r>
              <a:rPr lang="en-IL" dirty="0"/>
              <a:t>RESULTS: </a:t>
            </a:r>
            <a:br>
              <a:rPr lang="en-IL" dirty="0"/>
            </a:br>
            <a:r>
              <a:rPr lang="en-IL" dirty="0"/>
              <a:t>consider the conclusions of the </a:t>
            </a:r>
            <a:br>
              <a:rPr lang="en-IL" dirty="0"/>
            </a:br>
            <a:r>
              <a:rPr lang="en-IL" dirty="0"/>
              <a:t> “JESUS SEMINAR” in California</a:t>
            </a:r>
            <a:br>
              <a:rPr lang="en-IL" dirty="0"/>
            </a:br>
            <a:r>
              <a:rPr lang="en-IL" dirty="0"/>
              <a:t>- they take votes </a:t>
            </a:r>
            <a:br>
              <a:rPr lang="en-IL" dirty="0"/>
            </a:br>
            <a:r>
              <a:rPr lang="en-IL" dirty="0"/>
              <a:t>on the reliability of the sayings of Jesus</a:t>
            </a:r>
          </a:p>
        </p:txBody>
      </p:sp>
      <p:sp>
        <p:nvSpPr>
          <p:cNvPr id="3" name="Content Placeholder 2">
            <a:extLst>
              <a:ext uri="{FF2B5EF4-FFF2-40B4-BE49-F238E27FC236}">
                <a16:creationId xmlns:a16="http://schemas.microsoft.com/office/drawing/2014/main" id="{D80617F9-70BE-AAD5-2442-F1C6806BEDFF}"/>
              </a:ext>
            </a:extLst>
          </p:cNvPr>
          <p:cNvSpPr>
            <a:spLocks noGrp="1"/>
          </p:cNvSpPr>
          <p:nvPr>
            <p:ph idx="1"/>
          </p:nvPr>
        </p:nvSpPr>
        <p:spPr>
          <a:xfrm>
            <a:off x="1322478" y="3264716"/>
            <a:ext cx="10515600" cy="4351338"/>
          </a:xfrm>
        </p:spPr>
        <p:txBody>
          <a:bodyPr/>
          <a:lstStyle/>
          <a:p>
            <a:r>
              <a:rPr lang="en-US" dirty="0"/>
              <a:t>P</a:t>
            </a:r>
            <a:r>
              <a:rPr lang="en-IL" dirty="0"/>
              <a:t>ossible			- a couple sayings may be authentic</a:t>
            </a:r>
          </a:p>
          <a:p>
            <a:r>
              <a:rPr lang="en-US" dirty="0"/>
              <a:t>I</a:t>
            </a:r>
            <a:r>
              <a:rPr lang="en-IL" dirty="0"/>
              <a:t>mprobable		- some</a:t>
            </a:r>
          </a:p>
          <a:p>
            <a:r>
              <a:rPr lang="en-IL" dirty="0"/>
              <a:t>Highly improbable	- several hundred, the vast majority</a:t>
            </a:r>
          </a:p>
          <a:p>
            <a:r>
              <a:rPr lang="en-US" dirty="0"/>
              <a:t>I</a:t>
            </a:r>
            <a:r>
              <a:rPr lang="en-IL" dirty="0"/>
              <a:t>mpossible 		- some</a:t>
            </a:r>
          </a:p>
        </p:txBody>
      </p:sp>
    </p:spTree>
    <p:extLst>
      <p:ext uri="{BB962C8B-B14F-4D97-AF65-F5344CB8AC3E}">
        <p14:creationId xmlns:p14="http://schemas.microsoft.com/office/powerpoint/2010/main" val="849052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9DF7-3CC7-75D2-C850-E61CF3650300}"/>
              </a:ext>
            </a:extLst>
          </p:cNvPr>
          <p:cNvSpPr>
            <a:spLocks noGrp="1"/>
          </p:cNvSpPr>
          <p:nvPr>
            <p:ph type="title"/>
          </p:nvPr>
        </p:nvSpPr>
        <p:spPr>
          <a:xfrm>
            <a:off x="838200" y="365125"/>
            <a:ext cx="10515600" cy="3767963"/>
          </a:xfrm>
        </p:spPr>
        <p:txBody>
          <a:bodyPr>
            <a:normAutofit/>
          </a:bodyPr>
          <a:lstStyle/>
          <a:p>
            <a:pPr algn="ctr"/>
            <a:br>
              <a:rPr lang="en-IL" dirty="0"/>
            </a:br>
            <a:br>
              <a:rPr lang="en-IL" dirty="0"/>
            </a:br>
            <a:r>
              <a:rPr lang="en-IL" dirty="0"/>
              <a:t>How to count words </a:t>
            </a:r>
            <a:br>
              <a:rPr lang="en-IL" dirty="0"/>
            </a:br>
            <a:r>
              <a:rPr lang="en-IL" dirty="0"/>
              <a:t>that exist in common </a:t>
            </a:r>
            <a:br>
              <a:rPr lang="en-IL" dirty="0"/>
            </a:br>
            <a:r>
              <a:rPr lang="en-IL" dirty="0"/>
              <a:t>in two or more documents?</a:t>
            </a:r>
          </a:p>
        </p:txBody>
      </p:sp>
    </p:spTree>
    <p:extLst>
      <p:ext uri="{BB962C8B-B14F-4D97-AF65-F5344CB8AC3E}">
        <p14:creationId xmlns:p14="http://schemas.microsoft.com/office/powerpoint/2010/main" val="4770822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3231-B4E5-B8C2-5B68-964EA6082CD8}"/>
              </a:ext>
            </a:extLst>
          </p:cNvPr>
          <p:cNvSpPr>
            <a:spLocks noGrp="1"/>
          </p:cNvSpPr>
          <p:nvPr>
            <p:ph type="title"/>
          </p:nvPr>
        </p:nvSpPr>
        <p:spPr>
          <a:xfrm>
            <a:off x="838200" y="445592"/>
            <a:ext cx="10515600" cy="1931848"/>
          </a:xfrm>
        </p:spPr>
        <p:txBody>
          <a:bodyPr>
            <a:normAutofit/>
          </a:bodyPr>
          <a:lstStyle/>
          <a:p>
            <a:pPr algn="ctr"/>
            <a:r>
              <a:rPr lang="en-IL" dirty="0"/>
              <a:t>How move from simple EXISTENCE</a:t>
            </a:r>
            <a:br>
              <a:rPr lang="en-IL" dirty="0"/>
            </a:br>
            <a:r>
              <a:rPr lang="en-IL" dirty="0"/>
              <a:t>of common words</a:t>
            </a:r>
            <a:br>
              <a:rPr lang="en-IL" dirty="0"/>
            </a:br>
            <a:r>
              <a:rPr lang="en-IL" dirty="0"/>
              <a:t>to any </a:t>
            </a:r>
            <a:r>
              <a:rPr lang="en-IL" dirty="0">
                <a:solidFill>
                  <a:srgbClr val="FF0000"/>
                </a:solidFill>
              </a:rPr>
              <a:t>possible SIGNIFICANCE </a:t>
            </a:r>
            <a:r>
              <a:rPr lang="en-IL" dirty="0"/>
              <a:t>of these lists?</a:t>
            </a:r>
          </a:p>
        </p:txBody>
      </p:sp>
      <p:sp>
        <p:nvSpPr>
          <p:cNvPr id="3" name="Content Placeholder 2">
            <a:extLst>
              <a:ext uri="{FF2B5EF4-FFF2-40B4-BE49-F238E27FC236}">
                <a16:creationId xmlns:a16="http://schemas.microsoft.com/office/drawing/2014/main" id="{A7EE05FA-CEFD-B277-20EE-4696BE49C4B1}"/>
              </a:ext>
            </a:extLst>
          </p:cNvPr>
          <p:cNvSpPr>
            <a:spLocks noGrp="1"/>
          </p:cNvSpPr>
          <p:nvPr>
            <p:ph idx="1"/>
          </p:nvPr>
        </p:nvSpPr>
        <p:spPr>
          <a:xfrm>
            <a:off x="896722" y="2630298"/>
            <a:ext cx="10515600" cy="4351338"/>
          </a:xfrm>
        </p:spPr>
        <p:txBody>
          <a:bodyPr/>
          <a:lstStyle/>
          <a:p>
            <a:pPr marL="0" indent="0" algn="ctr">
              <a:buNone/>
            </a:pPr>
            <a:endParaRPr lang="en-IL" dirty="0"/>
          </a:p>
          <a:p>
            <a:pPr marL="0" indent="0" algn="ctr">
              <a:buNone/>
            </a:pPr>
            <a:r>
              <a:rPr lang="en-IL" dirty="0"/>
              <a:t>Is it possible to draw any conclusions </a:t>
            </a:r>
          </a:p>
          <a:p>
            <a:pPr marL="0" indent="0" algn="ctr">
              <a:buNone/>
            </a:pPr>
            <a:r>
              <a:rPr lang="en-IL" dirty="0"/>
              <a:t>in terms of </a:t>
            </a:r>
            <a:r>
              <a:rPr lang="en-IL" dirty="0">
                <a:solidFill>
                  <a:srgbClr val="FF0000"/>
                </a:solidFill>
              </a:rPr>
              <a:t>direction of dependence</a:t>
            </a:r>
          </a:p>
          <a:p>
            <a:pPr marL="0" indent="0" algn="ctr">
              <a:buNone/>
            </a:pPr>
            <a:r>
              <a:rPr lang="en-IL" dirty="0"/>
              <a:t>between the two documents being compared?</a:t>
            </a:r>
          </a:p>
          <a:p>
            <a:pPr marL="0" indent="0" algn="ctr">
              <a:buNone/>
            </a:pPr>
            <a:endParaRPr lang="en-IL" dirty="0"/>
          </a:p>
          <a:p>
            <a:pPr marL="0" indent="0" algn="ctr">
              <a:buNone/>
            </a:pPr>
            <a:r>
              <a:rPr lang="en-IL" dirty="0"/>
              <a:t>Which author is dependent on the other?</a:t>
            </a:r>
          </a:p>
        </p:txBody>
      </p:sp>
    </p:spTree>
    <p:extLst>
      <p:ext uri="{BB962C8B-B14F-4D97-AF65-F5344CB8AC3E}">
        <p14:creationId xmlns:p14="http://schemas.microsoft.com/office/powerpoint/2010/main" val="13015377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2ECA9-0BD4-DC23-5B0E-FD2E023DA8F2}"/>
              </a:ext>
            </a:extLst>
          </p:cNvPr>
          <p:cNvSpPr>
            <a:spLocks noGrp="1"/>
          </p:cNvSpPr>
          <p:nvPr>
            <p:ph type="title"/>
          </p:nvPr>
        </p:nvSpPr>
        <p:spPr>
          <a:xfrm>
            <a:off x="1057656" y="1542872"/>
            <a:ext cx="10515600" cy="2721889"/>
          </a:xfrm>
        </p:spPr>
        <p:txBody>
          <a:bodyPr>
            <a:normAutofit fontScale="90000"/>
          </a:bodyPr>
          <a:lstStyle/>
          <a:p>
            <a:pPr algn="ctr"/>
            <a:r>
              <a:rPr lang="en-IL" dirty="0"/>
              <a:t>If two authors are telling the same story </a:t>
            </a:r>
            <a:br>
              <a:rPr lang="en-IL" dirty="0"/>
            </a:br>
            <a:r>
              <a:rPr lang="en-IL" dirty="0"/>
              <a:t>they will naturally </a:t>
            </a:r>
            <a:br>
              <a:rPr lang="en-IL" dirty="0"/>
            </a:br>
            <a:r>
              <a:rPr lang="en-IL" dirty="0"/>
              <a:t>be using many of the same words,</a:t>
            </a:r>
            <a:br>
              <a:rPr lang="en-IL" dirty="0"/>
            </a:br>
            <a:br>
              <a:rPr lang="en-IL" dirty="0"/>
            </a:br>
            <a:r>
              <a:rPr lang="en-IL" dirty="0"/>
              <a:t>SO</a:t>
            </a:r>
            <a:br>
              <a:rPr lang="en-IL" dirty="0"/>
            </a:br>
            <a:r>
              <a:rPr lang="en-IL" dirty="0"/>
              <a:t>how can common words </a:t>
            </a:r>
            <a:br>
              <a:rPr lang="en-IL" dirty="0"/>
            </a:br>
            <a:r>
              <a:rPr lang="en-IL" dirty="0"/>
              <a:t>have </a:t>
            </a:r>
            <a:r>
              <a:rPr lang="en-IL" dirty="0">
                <a:solidFill>
                  <a:srgbClr val="FF0000"/>
                </a:solidFill>
              </a:rPr>
              <a:t>any significance</a:t>
            </a:r>
            <a:br>
              <a:rPr lang="en-IL" dirty="0"/>
            </a:br>
            <a:r>
              <a:rPr lang="en-IL" dirty="0"/>
              <a:t>in terms of </a:t>
            </a:r>
            <a:br>
              <a:rPr lang="en-IL" dirty="0"/>
            </a:br>
            <a:r>
              <a:rPr lang="en-IL" dirty="0"/>
              <a:t>who is dependent on whom?</a:t>
            </a:r>
          </a:p>
        </p:txBody>
      </p:sp>
    </p:spTree>
    <p:extLst>
      <p:ext uri="{BB962C8B-B14F-4D97-AF65-F5344CB8AC3E}">
        <p14:creationId xmlns:p14="http://schemas.microsoft.com/office/powerpoint/2010/main" val="22470071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316F7-A30C-3966-C3DE-E2C0D3A829A7}"/>
              </a:ext>
            </a:extLst>
          </p:cNvPr>
          <p:cNvSpPr>
            <a:spLocks noGrp="1"/>
          </p:cNvSpPr>
          <p:nvPr>
            <p:ph type="title"/>
          </p:nvPr>
        </p:nvSpPr>
        <p:spPr>
          <a:xfrm>
            <a:off x="838200" y="-944628"/>
            <a:ext cx="10515600" cy="6635068"/>
          </a:xfrm>
        </p:spPr>
        <p:txBody>
          <a:bodyPr>
            <a:normAutofit/>
          </a:bodyPr>
          <a:lstStyle/>
          <a:p>
            <a:pPr algn="ctr"/>
            <a:r>
              <a:rPr lang="en-IL" i="1" dirty="0"/>
              <a:t>Here we are helped by Swiss precision.</a:t>
            </a:r>
            <a:br>
              <a:rPr lang="en-IL" i="1" dirty="0"/>
            </a:br>
            <a:br>
              <a:rPr lang="en-IL" i="1" dirty="0"/>
            </a:br>
            <a:r>
              <a:rPr lang="en-IL" i="1" dirty="0"/>
              <a:t>See Robert Morgenthaler’s</a:t>
            </a:r>
            <a:br>
              <a:rPr lang="en-IL" i="1" dirty="0"/>
            </a:br>
            <a:r>
              <a:rPr lang="en-IL" b="1" i="1" dirty="0"/>
              <a:t>STATISTICHE SYNOPSE</a:t>
            </a:r>
            <a:br>
              <a:rPr lang="en-IL" b="1" i="1" dirty="0"/>
            </a:br>
            <a:br>
              <a:rPr lang="en-IL" b="1" i="1" dirty="0"/>
            </a:br>
            <a:r>
              <a:rPr lang="en-IL" sz="3600" b="1" i="1" dirty="0">
                <a:solidFill>
                  <a:srgbClr val="FF0000"/>
                </a:solidFill>
              </a:rPr>
              <a:t>TREMENDOUS PATIENCE IN COUNTING WORDS</a:t>
            </a:r>
            <a:endParaRPr lang="en-IL" dirty="0">
              <a:solidFill>
                <a:srgbClr val="FF0000"/>
              </a:solidFill>
            </a:endParaRPr>
          </a:p>
        </p:txBody>
      </p:sp>
    </p:spTree>
    <p:extLst>
      <p:ext uri="{BB962C8B-B14F-4D97-AF65-F5344CB8AC3E}">
        <p14:creationId xmlns:p14="http://schemas.microsoft.com/office/powerpoint/2010/main" val="24233333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D978-71AE-576E-B537-8DD2EB239C4F}"/>
              </a:ext>
            </a:extLst>
          </p:cNvPr>
          <p:cNvSpPr>
            <a:spLocks noGrp="1"/>
          </p:cNvSpPr>
          <p:nvPr>
            <p:ph type="ctrTitle"/>
          </p:nvPr>
        </p:nvSpPr>
        <p:spPr>
          <a:xfrm>
            <a:off x="1524000" y="487110"/>
            <a:ext cx="9144000" cy="7821466"/>
          </a:xfrm>
        </p:spPr>
        <p:txBody>
          <a:bodyPr>
            <a:normAutofit fontScale="90000"/>
          </a:bodyPr>
          <a:lstStyle/>
          <a:p>
            <a:r>
              <a:rPr lang="en-IL" dirty="0"/>
              <a:t>Explanation of ”</a:t>
            </a:r>
            <a:r>
              <a:rPr lang="en-IL" b="1" dirty="0">
                <a:solidFill>
                  <a:srgbClr val="FF0000"/>
                </a:solidFill>
              </a:rPr>
              <a:t>ifs</a:t>
            </a:r>
            <a:r>
              <a:rPr lang="en-IL" dirty="0"/>
              <a:t>”</a:t>
            </a:r>
            <a:br>
              <a:rPr lang="en-IL" dirty="0"/>
            </a:br>
            <a:r>
              <a:rPr lang="en-IL" dirty="0"/>
              <a:t>= </a:t>
            </a:r>
            <a:r>
              <a:rPr lang="en-IL" i="1" dirty="0">
                <a:solidFill>
                  <a:srgbClr val="FF0000"/>
                </a:solidFill>
              </a:rPr>
              <a:t>i</a:t>
            </a:r>
            <a:r>
              <a:rPr lang="en-IL" i="1" dirty="0"/>
              <a:t>dentical in </a:t>
            </a:r>
            <a:r>
              <a:rPr lang="en-IL" i="1" dirty="0">
                <a:solidFill>
                  <a:srgbClr val="FF0000"/>
                </a:solidFill>
              </a:rPr>
              <a:t>f</a:t>
            </a:r>
            <a:r>
              <a:rPr lang="en-IL" i="1" dirty="0"/>
              <a:t>orm and </a:t>
            </a:r>
            <a:r>
              <a:rPr lang="en-IL" i="1" dirty="0">
                <a:solidFill>
                  <a:srgbClr val="FF0000"/>
                </a:solidFill>
              </a:rPr>
              <a:t>s</a:t>
            </a:r>
            <a:r>
              <a:rPr lang="en-IL" i="1" dirty="0"/>
              <a:t>equence</a:t>
            </a:r>
            <a:br>
              <a:rPr lang="en-IL" dirty="0"/>
            </a:br>
            <a:br>
              <a:rPr lang="en-IL" dirty="0"/>
            </a:br>
            <a:r>
              <a:rPr lang="en-IL" dirty="0"/>
              <a:t>based on German ”ffi”</a:t>
            </a:r>
            <a:br>
              <a:rPr lang="en-IL" dirty="0"/>
            </a:br>
            <a:r>
              <a:rPr lang="en-IL" dirty="0"/>
              <a:t>= </a:t>
            </a:r>
            <a:r>
              <a:rPr lang="en-IL" i="1" dirty="0">
                <a:solidFill>
                  <a:srgbClr val="FF0000"/>
                </a:solidFill>
              </a:rPr>
              <a:t>f</a:t>
            </a:r>
            <a:r>
              <a:rPr lang="en-IL" i="1" dirty="0"/>
              <a:t>orm und </a:t>
            </a:r>
            <a:r>
              <a:rPr lang="en-IL" i="1" dirty="0">
                <a:solidFill>
                  <a:srgbClr val="FF0000"/>
                </a:solidFill>
              </a:rPr>
              <a:t>f</a:t>
            </a:r>
            <a:r>
              <a:rPr lang="en-IL" i="1" dirty="0"/>
              <a:t>olge </a:t>
            </a:r>
            <a:r>
              <a:rPr lang="en-IL" i="1" dirty="0">
                <a:solidFill>
                  <a:srgbClr val="FF0000"/>
                </a:solidFill>
              </a:rPr>
              <a:t>i</a:t>
            </a:r>
            <a:r>
              <a:rPr lang="en-IL" i="1" dirty="0"/>
              <a:t>dentisch</a:t>
            </a:r>
            <a:br>
              <a:rPr lang="en-IL" i="1" dirty="0"/>
            </a:br>
            <a:br>
              <a:rPr lang="en-IL" i="1" dirty="0"/>
            </a:br>
            <a:br>
              <a:rPr lang="en-IL" i="1" dirty="0"/>
            </a:br>
            <a:br>
              <a:rPr lang="en-IL" dirty="0"/>
            </a:br>
            <a:endParaRPr lang="en-IL" dirty="0"/>
          </a:p>
        </p:txBody>
      </p:sp>
    </p:spTree>
    <p:extLst>
      <p:ext uri="{BB962C8B-B14F-4D97-AF65-F5344CB8AC3E}">
        <p14:creationId xmlns:p14="http://schemas.microsoft.com/office/powerpoint/2010/main" val="13216334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B695-169A-EA83-9BC8-A0FDAC6B693C}"/>
              </a:ext>
            </a:extLst>
          </p:cNvPr>
          <p:cNvSpPr>
            <a:spLocks noGrp="1"/>
          </p:cNvSpPr>
          <p:nvPr>
            <p:ph type="title"/>
          </p:nvPr>
        </p:nvSpPr>
        <p:spPr>
          <a:xfrm>
            <a:off x="838200" y="-168249"/>
            <a:ext cx="10515600" cy="7600492"/>
          </a:xfrm>
        </p:spPr>
        <p:txBody>
          <a:bodyPr>
            <a:normAutofit/>
          </a:bodyPr>
          <a:lstStyle/>
          <a:p>
            <a:pPr algn="ctr"/>
            <a:r>
              <a:rPr lang="en-IL" dirty="0"/>
              <a:t>Single common words were NOT counted.</a:t>
            </a:r>
            <a:br>
              <a:rPr lang="en-IL" dirty="0"/>
            </a:br>
            <a:r>
              <a:rPr lang="en-IL" dirty="0"/>
              <a:t>1. Only if two or more </a:t>
            </a:r>
            <a:r>
              <a:rPr lang="en-IL" dirty="0">
                <a:solidFill>
                  <a:srgbClr val="FF0000"/>
                </a:solidFill>
              </a:rPr>
              <a:t>identical words </a:t>
            </a:r>
            <a:br>
              <a:rPr lang="en-IL" dirty="0"/>
            </a:br>
            <a:r>
              <a:rPr lang="en-IL" dirty="0"/>
              <a:t>2. occur</a:t>
            </a:r>
            <a:r>
              <a:rPr lang="en-US" dirty="0"/>
              <a:t>r</a:t>
            </a:r>
            <a:r>
              <a:rPr lang="en-IL" dirty="0"/>
              <a:t>ed </a:t>
            </a:r>
            <a:r>
              <a:rPr lang="en-IL" dirty="0">
                <a:solidFill>
                  <a:srgbClr val="FF0000"/>
                </a:solidFill>
              </a:rPr>
              <a:t>in the identical order </a:t>
            </a:r>
            <a:br>
              <a:rPr lang="en-IL" dirty="0">
                <a:solidFill>
                  <a:srgbClr val="FF0000"/>
                </a:solidFill>
              </a:rPr>
            </a:br>
            <a:r>
              <a:rPr lang="en-IL" dirty="0"/>
              <a:t>were they counted.</a:t>
            </a:r>
            <a:br>
              <a:rPr lang="en-IL" dirty="0"/>
            </a:br>
            <a:br>
              <a:rPr lang="en-IL" dirty="0"/>
            </a:br>
            <a:r>
              <a:rPr lang="en-IL" dirty="0"/>
              <a:t>He discovered that anywhere</a:t>
            </a:r>
            <a:br>
              <a:rPr lang="en-IL" dirty="0"/>
            </a:br>
            <a:r>
              <a:rPr lang="en-IL" dirty="0">
                <a:solidFill>
                  <a:srgbClr val="FF0000"/>
                </a:solidFill>
              </a:rPr>
              <a:t>from two to thirteen words </a:t>
            </a:r>
            <a:br>
              <a:rPr lang="en-IL" dirty="0"/>
            </a:br>
            <a:r>
              <a:rPr lang="en-IL" dirty="0"/>
              <a:t>can be found in the identical order when comparing two gospels with each other.</a:t>
            </a:r>
            <a:br>
              <a:rPr lang="en-IL" dirty="0"/>
            </a:br>
            <a:endParaRPr lang="en-IL" dirty="0"/>
          </a:p>
        </p:txBody>
      </p:sp>
    </p:spTree>
    <p:extLst>
      <p:ext uri="{BB962C8B-B14F-4D97-AF65-F5344CB8AC3E}">
        <p14:creationId xmlns:p14="http://schemas.microsoft.com/office/powerpoint/2010/main" val="20973741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9B761-111C-273D-DBDE-68200C52B6DA}"/>
              </a:ext>
            </a:extLst>
          </p:cNvPr>
          <p:cNvSpPr>
            <a:spLocks noGrp="1"/>
          </p:cNvSpPr>
          <p:nvPr>
            <p:ph type="title"/>
          </p:nvPr>
        </p:nvSpPr>
        <p:spPr>
          <a:xfrm>
            <a:off x="838200" y="1784274"/>
            <a:ext cx="10515600" cy="1325563"/>
          </a:xfrm>
        </p:spPr>
        <p:txBody>
          <a:bodyPr>
            <a:normAutofit fontScale="90000"/>
          </a:bodyPr>
          <a:lstStyle/>
          <a:p>
            <a:pPr algn="ctr"/>
            <a:r>
              <a:rPr lang="en-IL" dirty="0"/>
              <a:t>It should be clear that </a:t>
            </a:r>
            <a:br>
              <a:rPr lang="en-IL" dirty="0"/>
            </a:br>
            <a:r>
              <a:rPr lang="en-IL" dirty="0"/>
              <a:t>the likelihood of this happening by chance (because of a similar topic)</a:t>
            </a:r>
            <a:br>
              <a:rPr lang="en-IL" dirty="0"/>
            </a:br>
            <a:r>
              <a:rPr lang="en-IL" dirty="0"/>
              <a:t>is </a:t>
            </a:r>
            <a:r>
              <a:rPr lang="en-IL" dirty="0">
                <a:solidFill>
                  <a:srgbClr val="FF0000"/>
                </a:solidFill>
              </a:rPr>
              <a:t>highly unlikely.</a:t>
            </a:r>
          </a:p>
        </p:txBody>
      </p:sp>
    </p:spTree>
    <p:extLst>
      <p:ext uri="{BB962C8B-B14F-4D97-AF65-F5344CB8AC3E}">
        <p14:creationId xmlns:p14="http://schemas.microsoft.com/office/powerpoint/2010/main" val="32245234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97-0DD5-6018-7EA2-92D80621DF3B}"/>
              </a:ext>
            </a:extLst>
          </p:cNvPr>
          <p:cNvSpPr>
            <a:spLocks noGrp="1"/>
          </p:cNvSpPr>
          <p:nvPr>
            <p:ph type="title"/>
          </p:nvPr>
        </p:nvSpPr>
        <p:spPr>
          <a:xfrm>
            <a:off x="838200" y="1542872"/>
            <a:ext cx="10515600" cy="1325563"/>
          </a:xfrm>
        </p:spPr>
        <p:txBody>
          <a:bodyPr>
            <a:normAutofit fontScale="90000"/>
          </a:bodyPr>
          <a:lstStyle/>
          <a:p>
            <a:pPr algn="ctr"/>
            <a:r>
              <a:rPr lang="en-IL" dirty="0"/>
              <a:t>It is more likely</a:t>
            </a:r>
            <a:br>
              <a:rPr lang="en-IL" dirty="0"/>
            </a:br>
            <a:r>
              <a:rPr lang="en-IL" dirty="0"/>
              <a:t>that one is </a:t>
            </a:r>
            <a:r>
              <a:rPr lang="en-IL" dirty="0">
                <a:solidFill>
                  <a:srgbClr val="FF0000"/>
                </a:solidFill>
              </a:rPr>
              <a:t>dependent</a:t>
            </a:r>
            <a:r>
              <a:rPr lang="en-IL" dirty="0"/>
              <a:t> on the other</a:t>
            </a:r>
            <a:br>
              <a:rPr lang="en-IL" dirty="0"/>
            </a:br>
            <a:br>
              <a:rPr lang="en-IL" dirty="0"/>
            </a:br>
            <a:r>
              <a:rPr lang="en-IL" dirty="0"/>
              <a:t>… but </a:t>
            </a:r>
            <a:br>
              <a:rPr lang="en-IL" dirty="0"/>
            </a:br>
            <a:r>
              <a:rPr lang="en-IL" dirty="0"/>
              <a:t>in </a:t>
            </a:r>
            <a:r>
              <a:rPr lang="en-IL" dirty="0">
                <a:solidFill>
                  <a:srgbClr val="FF0000"/>
                </a:solidFill>
              </a:rPr>
              <a:t>WHICH DIRECTION</a:t>
            </a:r>
            <a:r>
              <a:rPr lang="en-IL" dirty="0"/>
              <a:t>?</a:t>
            </a:r>
          </a:p>
        </p:txBody>
      </p:sp>
    </p:spTree>
    <p:extLst>
      <p:ext uri="{BB962C8B-B14F-4D97-AF65-F5344CB8AC3E}">
        <p14:creationId xmlns:p14="http://schemas.microsoft.com/office/powerpoint/2010/main" val="22461058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1B99-72D5-402C-3186-2F2777814AD0}"/>
              </a:ext>
            </a:extLst>
          </p:cNvPr>
          <p:cNvSpPr>
            <a:spLocks noGrp="1"/>
          </p:cNvSpPr>
          <p:nvPr>
            <p:ph type="title"/>
          </p:nvPr>
        </p:nvSpPr>
        <p:spPr>
          <a:xfrm>
            <a:off x="235670" y="279611"/>
            <a:ext cx="11118130" cy="2668234"/>
          </a:xfrm>
        </p:spPr>
        <p:txBody>
          <a:bodyPr>
            <a:normAutofit/>
          </a:bodyPr>
          <a:lstStyle/>
          <a:p>
            <a:pPr algn="ctr"/>
            <a:r>
              <a:rPr lang="en-IL" dirty="0"/>
              <a:t>HYPOTHESIS:</a:t>
            </a:r>
            <a:br>
              <a:rPr lang="en-IL" dirty="0"/>
            </a:br>
            <a:r>
              <a:rPr lang="en-IL" dirty="0"/>
              <a:t>Statistical proof of direction of dependence </a:t>
            </a:r>
            <a:br>
              <a:rPr lang="en-IL" dirty="0"/>
            </a:br>
            <a:r>
              <a:rPr lang="en-IL" dirty="0"/>
              <a:t>is possible.</a:t>
            </a:r>
            <a:br>
              <a:rPr lang="en-IL" dirty="0"/>
            </a:br>
            <a:endParaRPr lang="en-IL" dirty="0"/>
          </a:p>
        </p:txBody>
      </p:sp>
      <p:sp>
        <p:nvSpPr>
          <p:cNvPr id="3" name="Content Placeholder 2">
            <a:extLst>
              <a:ext uri="{FF2B5EF4-FFF2-40B4-BE49-F238E27FC236}">
                <a16:creationId xmlns:a16="http://schemas.microsoft.com/office/drawing/2014/main" id="{6E2831D7-C1DF-2244-1F6B-2A50766E4BC0}"/>
              </a:ext>
            </a:extLst>
          </p:cNvPr>
          <p:cNvSpPr>
            <a:spLocks noGrp="1"/>
          </p:cNvSpPr>
          <p:nvPr>
            <p:ph idx="1"/>
          </p:nvPr>
        </p:nvSpPr>
        <p:spPr>
          <a:xfrm>
            <a:off x="838200" y="2584593"/>
            <a:ext cx="10515600" cy="3778422"/>
          </a:xfrm>
        </p:spPr>
        <p:txBody>
          <a:bodyPr>
            <a:noAutofit/>
          </a:bodyPr>
          <a:lstStyle/>
          <a:p>
            <a:pPr marL="0" indent="0" algn="ctr">
              <a:buNone/>
            </a:pPr>
            <a:r>
              <a:rPr lang="en-IL" sz="4000" dirty="0"/>
              <a:t>Hard EVIDENCE, </a:t>
            </a:r>
          </a:p>
          <a:p>
            <a:pPr marL="0" indent="0" algn="ctr">
              <a:buNone/>
            </a:pPr>
            <a:r>
              <a:rPr lang="en-IL" sz="4000" dirty="0"/>
              <a:t>via </a:t>
            </a:r>
            <a:r>
              <a:rPr lang="en-IL" sz="4000" dirty="0">
                <a:solidFill>
                  <a:srgbClr val="FF0000"/>
                </a:solidFill>
              </a:rPr>
              <a:t>publically available, reproducible FACTS,</a:t>
            </a:r>
          </a:p>
          <a:p>
            <a:pPr marL="0" indent="0" algn="ctr">
              <a:buNone/>
            </a:pPr>
            <a:r>
              <a:rPr lang="en-US" sz="4000" dirty="0"/>
              <a:t>is available</a:t>
            </a:r>
            <a:r>
              <a:rPr lang="en-IL" sz="4000" dirty="0"/>
              <a:t>.</a:t>
            </a:r>
          </a:p>
          <a:p>
            <a:pPr marL="0" indent="0" algn="ctr">
              <a:buNone/>
            </a:pPr>
            <a:endParaRPr lang="en-IL" sz="4000" dirty="0"/>
          </a:p>
          <a:p>
            <a:pPr marL="0" indent="0" algn="ctr">
              <a:buNone/>
            </a:pPr>
            <a:r>
              <a:rPr lang="en-IL" sz="4000" dirty="0">
                <a:solidFill>
                  <a:srgbClr val="FF0000"/>
                </a:solidFill>
              </a:rPr>
              <a:t>Thanks to Morgenthaler</a:t>
            </a:r>
            <a:r>
              <a:rPr lang="en-IL" sz="4000" dirty="0"/>
              <a:t>!</a:t>
            </a:r>
          </a:p>
        </p:txBody>
      </p:sp>
    </p:spTree>
    <p:extLst>
      <p:ext uri="{BB962C8B-B14F-4D97-AF65-F5344CB8AC3E}">
        <p14:creationId xmlns:p14="http://schemas.microsoft.com/office/powerpoint/2010/main" val="6109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1" y="1981201"/>
            <a:ext cx="7272339" cy="1339009"/>
          </a:xfrm>
        </p:spPr>
        <p:txBody>
          <a:bodyPr>
            <a:noAutofit/>
          </a:bodyPr>
          <a:lstStyle/>
          <a:p>
            <a:pPr algn="ctr"/>
            <a:r>
              <a:rPr lang="en-US" sz="5400" dirty="0"/>
              <a:t>Note </a:t>
            </a:r>
            <a:r>
              <a:rPr lang="en-US" sz="5400" dirty="0">
                <a:solidFill>
                  <a:srgbClr val="00B050"/>
                </a:solidFill>
              </a:rPr>
              <a:t>green</a:t>
            </a:r>
            <a:r>
              <a:rPr lang="en-US" sz="5400" dirty="0"/>
              <a:t> columns</a:t>
            </a:r>
            <a:br>
              <a:rPr lang="en-US" sz="5400" dirty="0"/>
            </a:br>
            <a:r>
              <a:rPr lang="en-US" sz="5400" dirty="0"/>
              <a:t>of Lk and Mt</a:t>
            </a:r>
          </a:p>
        </p:txBody>
      </p:sp>
    </p:spTree>
    <p:extLst>
      <p:ext uri="{BB962C8B-B14F-4D97-AF65-F5344CB8AC3E}">
        <p14:creationId xmlns:p14="http://schemas.microsoft.com/office/powerpoint/2010/main" val="132591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E919-5F11-0D6F-45BA-40AB5F32D540}"/>
              </a:ext>
            </a:extLst>
          </p:cNvPr>
          <p:cNvSpPr>
            <a:spLocks noGrp="1"/>
          </p:cNvSpPr>
          <p:nvPr>
            <p:ph type="title"/>
          </p:nvPr>
        </p:nvSpPr>
        <p:spPr/>
        <p:txBody>
          <a:bodyPr/>
          <a:lstStyle/>
          <a:p>
            <a:pPr algn="ctr"/>
            <a:r>
              <a:rPr lang="en-IL" dirty="0"/>
              <a:t>Skeptical note:</a:t>
            </a:r>
          </a:p>
        </p:txBody>
      </p:sp>
      <p:sp>
        <p:nvSpPr>
          <p:cNvPr id="3" name="Content Placeholder 2">
            <a:extLst>
              <a:ext uri="{FF2B5EF4-FFF2-40B4-BE49-F238E27FC236}">
                <a16:creationId xmlns:a16="http://schemas.microsoft.com/office/drawing/2014/main" id="{B6FCF10B-0FCA-986A-5622-D698526C1A9B}"/>
              </a:ext>
            </a:extLst>
          </p:cNvPr>
          <p:cNvSpPr>
            <a:spLocks noGrp="1"/>
          </p:cNvSpPr>
          <p:nvPr>
            <p:ph idx="1"/>
          </p:nvPr>
        </p:nvSpPr>
        <p:spPr>
          <a:xfrm>
            <a:off x="838200" y="2243914"/>
            <a:ext cx="10515600" cy="4351338"/>
          </a:xfrm>
        </p:spPr>
        <p:txBody>
          <a:bodyPr/>
          <a:lstStyle/>
          <a:p>
            <a:pPr algn="ctr"/>
            <a:r>
              <a:rPr lang="en-IL" sz="3600" dirty="0"/>
              <a:t>The fewer the facts,</a:t>
            </a:r>
          </a:p>
          <a:p>
            <a:pPr algn="ctr"/>
            <a:r>
              <a:rPr lang="en-US" sz="3600" dirty="0"/>
              <a:t>T</a:t>
            </a:r>
            <a:r>
              <a:rPr lang="en-IL" sz="3600" dirty="0"/>
              <a:t>he more the theories</a:t>
            </a:r>
            <a:r>
              <a:rPr lang="en-IL" dirty="0"/>
              <a:t>.</a:t>
            </a:r>
          </a:p>
        </p:txBody>
      </p:sp>
    </p:spTree>
    <p:extLst>
      <p:ext uri="{BB962C8B-B14F-4D97-AF65-F5344CB8AC3E}">
        <p14:creationId xmlns:p14="http://schemas.microsoft.com/office/powerpoint/2010/main" val="38614892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scan002">
            <a:extLst>
              <a:ext uri="{FF2B5EF4-FFF2-40B4-BE49-F238E27FC236}">
                <a16:creationId xmlns:a16="http://schemas.microsoft.com/office/drawing/2014/main" id="{E9C4D390-59F1-B58E-31C3-186309579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55" r="1031" b="12614"/>
          <a:stretch>
            <a:fillRect/>
          </a:stretch>
        </p:blipFill>
        <p:spPr bwMode="auto">
          <a:xfrm>
            <a:off x="3808414" y="0"/>
            <a:ext cx="5030787"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ext Box 3">
            <a:extLst>
              <a:ext uri="{FF2B5EF4-FFF2-40B4-BE49-F238E27FC236}">
                <a16:creationId xmlns:a16="http://schemas.microsoft.com/office/drawing/2014/main" id="{2422B24C-C828-9598-97EE-21ED70EC1D57}"/>
              </a:ext>
            </a:extLst>
          </p:cNvPr>
          <p:cNvSpPr txBox="1">
            <a:spLocks noChangeArrowheads="1"/>
          </p:cNvSpPr>
          <p:nvPr/>
        </p:nvSpPr>
        <p:spPr bwMode="auto">
          <a:xfrm>
            <a:off x="1981200" y="1295401"/>
            <a:ext cx="19050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US" altLang="en-IL" sz="1800"/>
              <a:t>Triple Tradition</a:t>
            </a:r>
          </a:p>
          <a:p>
            <a:pPr eaLnBrk="1" hangingPunct="1">
              <a:spcBef>
                <a:spcPct val="50000"/>
              </a:spcBef>
              <a:buFontTx/>
              <a:buNone/>
            </a:pPr>
            <a:endParaRPr lang="en-US" altLang="en-IL" sz="1800"/>
          </a:p>
          <a:p>
            <a:pPr eaLnBrk="1" hangingPunct="1">
              <a:spcBef>
                <a:spcPct val="50000"/>
              </a:spcBef>
              <a:buFontTx/>
              <a:buNone/>
            </a:pPr>
            <a:endParaRPr lang="en-US" altLang="en-IL" sz="1800"/>
          </a:p>
          <a:p>
            <a:pPr eaLnBrk="1" hangingPunct="1">
              <a:spcBef>
                <a:spcPct val="50000"/>
              </a:spcBef>
              <a:buFontTx/>
              <a:buNone/>
            </a:pPr>
            <a:r>
              <a:rPr lang="en-US" altLang="en-IL" sz="1800"/>
              <a:t>Double: Mt-Lk</a:t>
            </a:r>
          </a:p>
          <a:p>
            <a:pPr eaLnBrk="1" hangingPunct="1">
              <a:spcBef>
                <a:spcPct val="50000"/>
              </a:spcBef>
              <a:buFontTx/>
              <a:buNone/>
            </a:pPr>
            <a:endParaRPr lang="en-US" altLang="en-IL" sz="1800"/>
          </a:p>
          <a:p>
            <a:pPr eaLnBrk="1" hangingPunct="1">
              <a:spcBef>
                <a:spcPct val="50000"/>
              </a:spcBef>
              <a:buFontTx/>
              <a:buNone/>
            </a:pPr>
            <a:r>
              <a:rPr lang="en-US" altLang="en-IL" sz="1800"/>
              <a:t>Double: Mk-Mt</a:t>
            </a:r>
          </a:p>
          <a:p>
            <a:pPr eaLnBrk="1" hangingPunct="1">
              <a:spcBef>
                <a:spcPct val="50000"/>
              </a:spcBef>
              <a:buFontTx/>
              <a:buNone/>
            </a:pPr>
            <a:endParaRPr lang="en-US" altLang="en-IL" sz="1800"/>
          </a:p>
          <a:p>
            <a:pPr eaLnBrk="1" hangingPunct="1">
              <a:spcBef>
                <a:spcPct val="50000"/>
              </a:spcBef>
              <a:buFontTx/>
              <a:buNone/>
            </a:pPr>
            <a:r>
              <a:rPr lang="en-US" altLang="en-IL" sz="1800"/>
              <a:t>Double: Mk-Lk</a:t>
            </a:r>
          </a:p>
          <a:p>
            <a:pPr eaLnBrk="1" hangingPunct="1">
              <a:spcBef>
                <a:spcPct val="50000"/>
              </a:spcBef>
              <a:buFontTx/>
              <a:buNone/>
            </a:pPr>
            <a:endParaRPr lang="en-US" altLang="en-IL" sz="1800"/>
          </a:p>
          <a:p>
            <a:pPr eaLnBrk="1" hangingPunct="1">
              <a:spcBef>
                <a:spcPct val="50000"/>
              </a:spcBef>
              <a:buFontTx/>
              <a:buNone/>
            </a:pPr>
            <a:r>
              <a:rPr lang="en-US" altLang="en-IL" sz="1800"/>
              <a:t>Independent</a:t>
            </a:r>
          </a:p>
          <a:p>
            <a:pPr eaLnBrk="1" hangingPunct="1">
              <a:spcBef>
                <a:spcPct val="50000"/>
              </a:spcBef>
              <a:buFontTx/>
              <a:buNone/>
            </a:pPr>
            <a:endParaRPr lang="en-US" altLang="en-IL" sz="1800"/>
          </a:p>
          <a:p>
            <a:pPr eaLnBrk="1" hangingPunct="1">
              <a:spcBef>
                <a:spcPct val="50000"/>
              </a:spcBef>
              <a:buFontTx/>
              <a:buNone/>
            </a:pPr>
            <a:endParaRPr lang="fi-FI" altLang="en-IL" sz="1800"/>
          </a:p>
        </p:txBody>
      </p:sp>
    </p:spTree>
    <p:extLst>
      <p:ext uri="{BB962C8B-B14F-4D97-AF65-F5344CB8AC3E}">
        <p14:creationId xmlns:p14="http://schemas.microsoft.com/office/powerpoint/2010/main" val="8617602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828800" y="1828800"/>
            <a:ext cx="8382000" cy="4114800"/>
          </a:xfrm>
        </p:spPr>
        <p:txBody>
          <a:bodyPr>
            <a:normAutofit fontScale="90000"/>
          </a:bodyPr>
          <a:lstStyle/>
          <a:p>
            <a:pPr eaLnBrk="1" hangingPunct="1">
              <a:defRPr/>
            </a:pPr>
            <a:r>
              <a:rPr lang="en-US" b="1" i="1" dirty="0">
                <a:solidFill>
                  <a:srgbClr val="FF0066"/>
                </a:solidFill>
                <a:latin typeface="Times New Roman" charset="0"/>
                <a:cs typeface="Times New Roman" charset="0"/>
              </a:rPr>
              <a:t>VERBAL IDENTITY</a:t>
            </a:r>
            <a:r>
              <a:rPr lang="en-US" sz="8800" b="1" dirty="0">
                <a:latin typeface="Times New Roman" charset="0"/>
                <a:cs typeface="Times New Roman" charset="0"/>
              </a:rPr>
              <a:t> </a:t>
            </a:r>
            <a:br>
              <a:rPr lang="en-US" sz="8800" b="1" dirty="0">
                <a:latin typeface="Times New Roman" charset="0"/>
                <a:cs typeface="Times New Roman" charset="0"/>
              </a:rPr>
            </a:br>
            <a:r>
              <a:rPr lang="en-US" b="1" dirty="0">
                <a:solidFill>
                  <a:srgbClr val="FF0066"/>
                </a:solidFill>
                <a:latin typeface="Times New Roman" charset="0"/>
                <a:cs typeface="Times New Roman" charset="0"/>
              </a:rPr>
              <a:t>In</a:t>
            </a:r>
            <a:br>
              <a:rPr lang="en-US" b="1" dirty="0">
                <a:solidFill>
                  <a:srgbClr val="FF0066"/>
                </a:solidFill>
                <a:latin typeface="Times New Roman" charset="0"/>
                <a:cs typeface="Times New Roman" charset="0"/>
              </a:rPr>
            </a:br>
            <a:r>
              <a:rPr lang="en-US" b="1" dirty="0">
                <a:solidFill>
                  <a:srgbClr val="FF0066"/>
                </a:solidFill>
                <a:latin typeface="Times New Roman" charset="0"/>
                <a:cs typeface="Times New Roman" charset="0"/>
              </a:rPr>
              <a:t>Double </a:t>
            </a:r>
            <a:r>
              <a:rPr lang="en-US" b="1" dirty="0" err="1">
                <a:solidFill>
                  <a:srgbClr val="FF0066"/>
                </a:solidFill>
                <a:latin typeface="Times New Roman" charset="0"/>
                <a:cs typeface="Times New Roman" charset="0"/>
              </a:rPr>
              <a:t>Tradition:Lk-Mt</a:t>
            </a:r>
            <a:br>
              <a:rPr lang="en-US" b="1" dirty="0">
                <a:latin typeface="Times New Roman" charset="0"/>
                <a:cs typeface="Times New Roman" charset="0"/>
              </a:rPr>
            </a:br>
            <a:br>
              <a:rPr lang="en-US" b="1" dirty="0">
                <a:latin typeface="Times New Roman" charset="0"/>
                <a:cs typeface="Times New Roman" charset="0"/>
              </a:rPr>
            </a:br>
            <a:r>
              <a:rPr lang="en-US" sz="6700" b="1" dirty="0">
                <a:latin typeface="Times New Roman" charset="0"/>
                <a:cs typeface="Times New Roman" charset="0"/>
              </a:rPr>
              <a:t>50% of Lukan wording survived in Matthew</a:t>
            </a:r>
            <a:br>
              <a:rPr lang="en-US" sz="8800" b="1" dirty="0">
                <a:solidFill>
                  <a:srgbClr val="FF0066"/>
                </a:solidFill>
                <a:latin typeface="Times New Roman" charset="0"/>
                <a:cs typeface="Times New Roman" charset="0"/>
              </a:rPr>
            </a:br>
            <a:endParaRPr lang="fi-FI" sz="8800" b="1" dirty="0">
              <a:solidFill>
                <a:srgbClr val="FF0066"/>
              </a:solidFill>
              <a:latin typeface="Times New Roman" charset="0"/>
              <a:cs typeface="Times New Roman" charset="0"/>
            </a:endParaRPr>
          </a:p>
        </p:txBody>
      </p:sp>
      <p:sp>
        <p:nvSpPr>
          <p:cNvPr id="70659" name="Text Box 3"/>
          <p:cNvSpPr txBox="1">
            <a:spLocks noChangeArrowheads="1"/>
          </p:cNvSpPr>
          <p:nvPr/>
        </p:nvSpPr>
        <p:spPr bwMode="auto">
          <a:xfrm>
            <a:off x="2057401" y="436564"/>
            <a:ext cx="120975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a:solidFill>
                  <a:schemeClr val="tx2"/>
                </a:solidFill>
                <a:cs typeface="Arial" charset="0"/>
              </a:rPr>
              <a:t>FACTS</a:t>
            </a:r>
            <a:endParaRPr lang="fi-FI" sz="3200" b="1">
              <a:solidFill>
                <a:schemeClr val="tx2"/>
              </a:solidFill>
              <a:cs typeface="Arial" charset="0"/>
            </a:endParaRPr>
          </a:p>
        </p:txBody>
      </p:sp>
    </p:spTree>
    <p:extLst>
      <p:ext uri="{BB962C8B-B14F-4D97-AF65-F5344CB8AC3E}">
        <p14:creationId xmlns:p14="http://schemas.microsoft.com/office/powerpoint/2010/main" val="34723705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9153-ADE2-190B-55D2-D9CA8001B9F1}"/>
              </a:ext>
            </a:extLst>
          </p:cNvPr>
          <p:cNvSpPr>
            <a:spLocks noGrp="1"/>
          </p:cNvSpPr>
          <p:nvPr>
            <p:ph type="title"/>
          </p:nvPr>
        </p:nvSpPr>
        <p:spPr>
          <a:xfrm>
            <a:off x="838200" y="1800819"/>
            <a:ext cx="10515600" cy="2617357"/>
          </a:xfrm>
        </p:spPr>
        <p:txBody>
          <a:bodyPr>
            <a:normAutofit fontScale="90000"/>
          </a:bodyPr>
          <a:lstStyle/>
          <a:p>
            <a:pPr algn="ctr"/>
            <a:r>
              <a:rPr lang="en-IL" dirty="0"/>
              <a:t>But the LK-MT </a:t>
            </a:r>
            <a:r>
              <a:rPr lang="en-IL" dirty="0">
                <a:solidFill>
                  <a:srgbClr val="FF0000"/>
                </a:solidFill>
              </a:rPr>
              <a:t>ORDER</a:t>
            </a:r>
            <a:r>
              <a:rPr lang="en-IL" dirty="0"/>
              <a:t> of the stories </a:t>
            </a:r>
            <a:br>
              <a:rPr lang="en-IL" dirty="0"/>
            </a:br>
            <a:r>
              <a:rPr lang="en-IL" dirty="0"/>
              <a:t>is a different matter</a:t>
            </a:r>
            <a:br>
              <a:rPr lang="en-IL" dirty="0"/>
            </a:br>
            <a:br>
              <a:rPr lang="en-IL" dirty="0"/>
            </a:br>
            <a:r>
              <a:rPr lang="en-IL" dirty="0"/>
              <a:t>- a rather radically different </a:t>
            </a:r>
            <a:r>
              <a:rPr lang="en-IL" dirty="0">
                <a:solidFill>
                  <a:srgbClr val="FF0000"/>
                </a:solidFill>
              </a:rPr>
              <a:t>location</a:t>
            </a:r>
            <a:r>
              <a:rPr lang="en-IL" dirty="0"/>
              <a:t> of the stories</a:t>
            </a:r>
            <a:br>
              <a:rPr lang="en-IL" dirty="0"/>
            </a:br>
            <a:endParaRPr lang="en-IL" dirty="0"/>
          </a:p>
        </p:txBody>
      </p:sp>
    </p:spTree>
    <p:extLst>
      <p:ext uri="{BB962C8B-B14F-4D97-AF65-F5344CB8AC3E}">
        <p14:creationId xmlns:p14="http://schemas.microsoft.com/office/powerpoint/2010/main" val="33349469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72706" name="Picture 2" descr="scan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0"/>
            <a:ext cx="49879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185970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E913-0853-F8EC-DEA7-F3B7AC5955C2}"/>
              </a:ext>
            </a:extLst>
          </p:cNvPr>
          <p:cNvSpPr>
            <a:spLocks noGrp="1"/>
          </p:cNvSpPr>
          <p:nvPr>
            <p:ph type="title"/>
          </p:nvPr>
        </p:nvSpPr>
        <p:spPr>
          <a:xfrm>
            <a:off x="838200" y="1565275"/>
            <a:ext cx="10515600" cy="1325563"/>
          </a:xfrm>
        </p:spPr>
        <p:txBody>
          <a:bodyPr>
            <a:noAutofit/>
          </a:bodyPr>
          <a:lstStyle/>
          <a:p>
            <a:pPr algn="ctr"/>
            <a:r>
              <a:rPr lang="en-IL" sz="5400" dirty="0"/>
              <a:t>Note the </a:t>
            </a:r>
            <a:r>
              <a:rPr lang="en-IL" sz="5400" dirty="0">
                <a:solidFill>
                  <a:srgbClr val="FFFF00"/>
                </a:solidFill>
              </a:rPr>
              <a:t>yellow</a:t>
            </a:r>
            <a:r>
              <a:rPr lang="en-IL" sz="5400" dirty="0"/>
              <a:t>/yellow colums</a:t>
            </a:r>
            <a:br>
              <a:rPr lang="en-IL" sz="5400" dirty="0"/>
            </a:br>
            <a:r>
              <a:rPr lang="en-IL" sz="5400" dirty="0"/>
              <a:t>of Mk and Mt</a:t>
            </a:r>
          </a:p>
        </p:txBody>
      </p:sp>
    </p:spTree>
    <p:extLst>
      <p:ext uri="{BB962C8B-B14F-4D97-AF65-F5344CB8AC3E}">
        <p14:creationId xmlns:p14="http://schemas.microsoft.com/office/powerpoint/2010/main" val="28017689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scan002">
            <a:extLst>
              <a:ext uri="{FF2B5EF4-FFF2-40B4-BE49-F238E27FC236}">
                <a16:creationId xmlns:a16="http://schemas.microsoft.com/office/drawing/2014/main" id="{E9C4D390-59F1-B58E-31C3-186309579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55" r="1031" b="12614"/>
          <a:stretch>
            <a:fillRect/>
          </a:stretch>
        </p:blipFill>
        <p:spPr bwMode="auto">
          <a:xfrm>
            <a:off x="3808414" y="0"/>
            <a:ext cx="5030787"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ext Box 3">
            <a:extLst>
              <a:ext uri="{FF2B5EF4-FFF2-40B4-BE49-F238E27FC236}">
                <a16:creationId xmlns:a16="http://schemas.microsoft.com/office/drawing/2014/main" id="{2422B24C-C828-9598-97EE-21ED70EC1D57}"/>
              </a:ext>
            </a:extLst>
          </p:cNvPr>
          <p:cNvSpPr txBox="1">
            <a:spLocks noChangeArrowheads="1"/>
          </p:cNvSpPr>
          <p:nvPr/>
        </p:nvSpPr>
        <p:spPr bwMode="auto">
          <a:xfrm>
            <a:off x="1981200" y="1295401"/>
            <a:ext cx="19050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US" altLang="en-IL" sz="1800"/>
              <a:t>Triple Tradition</a:t>
            </a:r>
          </a:p>
          <a:p>
            <a:pPr eaLnBrk="1" hangingPunct="1">
              <a:spcBef>
                <a:spcPct val="50000"/>
              </a:spcBef>
              <a:buFontTx/>
              <a:buNone/>
            </a:pPr>
            <a:endParaRPr lang="en-US" altLang="en-IL" sz="1800"/>
          </a:p>
          <a:p>
            <a:pPr eaLnBrk="1" hangingPunct="1">
              <a:spcBef>
                <a:spcPct val="50000"/>
              </a:spcBef>
              <a:buFontTx/>
              <a:buNone/>
            </a:pPr>
            <a:endParaRPr lang="en-US" altLang="en-IL" sz="1800"/>
          </a:p>
          <a:p>
            <a:pPr eaLnBrk="1" hangingPunct="1">
              <a:spcBef>
                <a:spcPct val="50000"/>
              </a:spcBef>
              <a:buFontTx/>
              <a:buNone/>
            </a:pPr>
            <a:r>
              <a:rPr lang="en-US" altLang="en-IL" sz="1800"/>
              <a:t>Double: Mt-Lk</a:t>
            </a:r>
          </a:p>
          <a:p>
            <a:pPr eaLnBrk="1" hangingPunct="1">
              <a:spcBef>
                <a:spcPct val="50000"/>
              </a:spcBef>
              <a:buFontTx/>
              <a:buNone/>
            </a:pPr>
            <a:endParaRPr lang="en-US" altLang="en-IL" sz="1800"/>
          </a:p>
          <a:p>
            <a:pPr eaLnBrk="1" hangingPunct="1">
              <a:spcBef>
                <a:spcPct val="50000"/>
              </a:spcBef>
              <a:buFontTx/>
              <a:buNone/>
            </a:pPr>
            <a:r>
              <a:rPr lang="en-US" altLang="en-IL" sz="1800"/>
              <a:t>Double: Mk-Mt</a:t>
            </a:r>
          </a:p>
          <a:p>
            <a:pPr eaLnBrk="1" hangingPunct="1">
              <a:spcBef>
                <a:spcPct val="50000"/>
              </a:spcBef>
              <a:buFontTx/>
              <a:buNone/>
            </a:pPr>
            <a:endParaRPr lang="en-US" altLang="en-IL" sz="1800"/>
          </a:p>
          <a:p>
            <a:pPr eaLnBrk="1" hangingPunct="1">
              <a:spcBef>
                <a:spcPct val="50000"/>
              </a:spcBef>
              <a:buFontTx/>
              <a:buNone/>
            </a:pPr>
            <a:r>
              <a:rPr lang="en-US" altLang="en-IL" sz="1800"/>
              <a:t>Double: Mk-Lk</a:t>
            </a:r>
          </a:p>
          <a:p>
            <a:pPr eaLnBrk="1" hangingPunct="1">
              <a:spcBef>
                <a:spcPct val="50000"/>
              </a:spcBef>
              <a:buFontTx/>
              <a:buNone/>
            </a:pPr>
            <a:endParaRPr lang="en-US" altLang="en-IL" sz="1800"/>
          </a:p>
          <a:p>
            <a:pPr eaLnBrk="1" hangingPunct="1">
              <a:spcBef>
                <a:spcPct val="50000"/>
              </a:spcBef>
              <a:buFontTx/>
              <a:buNone/>
            </a:pPr>
            <a:r>
              <a:rPr lang="en-US" altLang="en-IL" sz="1800"/>
              <a:t>Independent</a:t>
            </a:r>
          </a:p>
          <a:p>
            <a:pPr eaLnBrk="1" hangingPunct="1">
              <a:spcBef>
                <a:spcPct val="50000"/>
              </a:spcBef>
              <a:buFontTx/>
              <a:buNone/>
            </a:pPr>
            <a:endParaRPr lang="en-US" altLang="en-IL" sz="1800"/>
          </a:p>
          <a:p>
            <a:pPr eaLnBrk="1" hangingPunct="1">
              <a:spcBef>
                <a:spcPct val="50000"/>
              </a:spcBef>
              <a:buFontTx/>
              <a:buNone/>
            </a:pPr>
            <a:endParaRPr lang="fi-FI" altLang="en-IL" sz="1800"/>
          </a:p>
        </p:txBody>
      </p:sp>
    </p:spTree>
    <p:extLst>
      <p:ext uri="{BB962C8B-B14F-4D97-AF65-F5344CB8AC3E}">
        <p14:creationId xmlns:p14="http://schemas.microsoft.com/office/powerpoint/2010/main" val="25554042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43754" y="175846"/>
            <a:ext cx="11748246" cy="7530353"/>
          </a:xfrm>
        </p:spPr>
        <p:txBody>
          <a:bodyPr>
            <a:normAutofit/>
          </a:bodyPr>
          <a:lstStyle/>
          <a:p>
            <a:pPr>
              <a:defRPr/>
            </a:pPr>
            <a:r>
              <a:rPr lang="en-US" b="1" dirty="0">
                <a:solidFill>
                  <a:schemeClr val="tx2"/>
                </a:solidFill>
                <a:cs typeface="Arial" charset="0"/>
              </a:rPr>
              <a:t>FACTS</a:t>
            </a:r>
            <a:br>
              <a:rPr lang="fi-FI" b="1" dirty="0">
                <a:solidFill>
                  <a:schemeClr val="tx2"/>
                </a:solidFill>
                <a:cs typeface="Arial" charset="0"/>
              </a:rPr>
            </a:br>
            <a:r>
              <a:rPr lang="en-US" b="1" i="1" dirty="0">
                <a:solidFill>
                  <a:srgbClr val="FF0066"/>
                </a:solidFill>
                <a:latin typeface="Times New Roman" charset="0"/>
                <a:cs typeface="Times New Roman" charset="0"/>
              </a:rPr>
              <a:t>VERBAL IDENTITY</a:t>
            </a:r>
            <a:r>
              <a:rPr lang="en-US" sz="8800" b="1" dirty="0">
                <a:latin typeface="Times New Roman" charset="0"/>
                <a:cs typeface="Times New Roman" charset="0"/>
              </a:rPr>
              <a:t> </a:t>
            </a:r>
            <a:br>
              <a:rPr lang="en-US" sz="8800" b="1" dirty="0">
                <a:latin typeface="Times New Roman" charset="0"/>
                <a:cs typeface="Times New Roman" charset="0"/>
              </a:rPr>
            </a:br>
            <a:r>
              <a:rPr lang="en-US" b="1" dirty="0">
                <a:solidFill>
                  <a:srgbClr val="FF0066"/>
                </a:solidFill>
                <a:latin typeface="Times New Roman" charset="0"/>
                <a:cs typeface="Times New Roman" charset="0"/>
              </a:rPr>
              <a:t>In</a:t>
            </a:r>
            <a:br>
              <a:rPr lang="en-US" b="1" dirty="0">
                <a:solidFill>
                  <a:srgbClr val="FF0066"/>
                </a:solidFill>
                <a:latin typeface="Times New Roman" charset="0"/>
                <a:cs typeface="Times New Roman" charset="0"/>
              </a:rPr>
            </a:br>
            <a:r>
              <a:rPr lang="en-US" b="1" dirty="0">
                <a:solidFill>
                  <a:srgbClr val="FF0066"/>
                </a:solidFill>
                <a:latin typeface="Times New Roman" charset="0"/>
                <a:cs typeface="Times New Roman" charset="0"/>
              </a:rPr>
              <a:t>Double </a:t>
            </a:r>
            <a:r>
              <a:rPr lang="en-US" b="1" dirty="0" err="1">
                <a:solidFill>
                  <a:srgbClr val="FF0066"/>
                </a:solidFill>
                <a:latin typeface="Times New Roman" charset="0"/>
                <a:cs typeface="Times New Roman" charset="0"/>
              </a:rPr>
              <a:t>Tradition:Mk-Mt</a:t>
            </a:r>
            <a:br>
              <a:rPr lang="en-US" b="1" dirty="0">
                <a:latin typeface="Times New Roman" charset="0"/>
                <a:cs typeface="Times New Roman" charset="0"/>
              </a:rPr>
            </a:br>
            <a:br>
              <a:rPr lang="en-US" b="1" dirty="0">
                <a:latin typeface="Times New Roman" charset="0"/>
                <a:cs typeface="Times New Roman" charset="0"/>
              </a:rPr>
            </a:br>
            <a:r>
              <a:rPr lang="en-US" sz="8800" b="1" dirty="0">
                <a:latin typeface="Times New Roman" charset="0"/>
                <a:cs typeface="Times New Roman" charset="0"/>
              </a:rPr>
              <a:t>50% Mk wording</a:t>
            </a:r>
            <a:br>
              <a:rPr lang="en-US" sz="8800" b="1" dirty="0">
                <a:latin typeface="Times New Roman" charset="0"/>
                <a:cs typeface="Times New Roman" charset="0"/>
              </a:rPr>
            </a:br>
            <a:r>
              <a:rPr lang="en-US" sz="8800" b="1" dirty="0">
                <a:latin typeface="Times New Roman" charset="0"/>
                <a:cs typeface="Times New Roman" charset="0"/>
              </a:rPr>
              <a:t>has survived in Mt</a:t>
            </a:r>
            <a:br>
              <a:rPr lang="en-US" sz="8800" b="1" dirty="0">
                <a:solidFill>
                  <a:srgbClr val="FF0066"/>
                </a:solidFill>
                <a:latin typeface="Times New Roman" charset="0"/>
                <a:cs typeface="Times New Roman" charset="0"/>
              </a:rPr>
            </a:br>
            <a:endParaRPr lang="fi-FI" sz="8800" b="1" dirty="0">
              <a:solidFill>
                <a:srgbClr val="FF0066"/>
              </a:solidFill>
              <a:latin typeface="Times New Roman" charset="0"/>
              <a:cs typeface="Times New Roman" charset="0"/>
            </a:endParaRPr>
          </a:p>
        </p:txBody>
      </p:sp>
    </p:spTree>
    <p:extLst>
      <p:ext uri="{BB962C8B-B14F-4D97-AF65-F5344CB8AC3E}">
        <p14:creationId xmlns:p14="http://schemas.microsoft.com/office/powerpoint/2010/main" val="32540232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9798" y="600164"/>
            <a:ext cx="10152403" cy="3840163"/>
          </a:xfrm>
        </p:spPr>
        <p:txBody>
          <a:bodyPr/>
          <a:lstStyle/>
          <a:p>
            <a:pPr algn="ctr"/>
            <a:r>
              <a:rPr lang="en-US" dirty="0"/>
              <a:t>Note </a:t>
            </a:r>
            <a:r>
              <a:rPr lang="en-US" dirty="0">
                <a:solidFill>
                  <a:srgbClr val="FF0000"/>
                </a:solidFill>
              </a:rPr>
              <a:t>red</a:t>
            </a:r>
            <a:r>
              <a:rPr lang="en-US" dirty="0"/>
              <a:t> columns of “Triple Tradition”</a:t>
            </a:r>
            <a:br>
              <a:rPr lang="en-US" dirty="0"/>
            </a:br>
            <a:r>
              <a:rPr lang="en-US" dirty="0"/>
              <a:t>Lk-Mk-Mt</a:t>
            </a:r>
          </a:p>
        </p:txBody>
      </p:sp>
    </p:spTree>
    <p:extLst>
      <p:ext uri="{BB962C8B-B14F-4D97-AF65-F5344CB8AC3E}">
        <p14:creationId xmlns:p14="http://schemas.microsoft.com/office/powerpoint/2010/main" val="21312257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scan002">
            <a:extLst>
              <a:ext uri="{FF2B5EF4-FFF2-40B4-BE49-F238E27FC236}">
                <a16:creationId xmlns:a16="http://schemas.microsoft.com/office/drawing/2014/main" id="{E9C4D390-59F1-B58E-31C3-186309579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55" r="1031" b="12614"/>
          <a:stretch>
            <a:fillRect/>
          </a:stretch>
        </p:blipFill>
        <p:spPr bwMode="auto">
          <a:xfrm>
            <a:off x="3808414" y="0"/>
            <a:ext cx="5030787"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ext Box 3">
            <a:extLst>
              <a:ext uri="{FF2B5EF4-FFF2-40B4-BE49-F238E27FC236}">
                <a16:creationId xmlns:a16="http://schemas.microsoft.com/office/drawing/2014/main" id="{2422B24C-C828-9598-97EE-21ED70EC1D57}"/>
              </a:ext>
            </a:extLst>
          </p:cNvPr>
          <p:cNvSpPr txBox="1">
            <a:spLocks noChangeArrowheads="1"/>
          </p:cNvSpPr>
          <p:nvPr/>
        </p:nvSpPr>
        <p:spPr bwMode="auto">
          <a:xfrm>
            <a:off x="1981200" y="1295401"/>
            <a:ext cx="19050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US" altLang="en-IL" sz="1800"/>
              <a:t>Triple Tradition</a:t>
            </a:r>
          </a:p>
          <a:p>
            <a:pPr eaLnBrk="1" hangingPunct="1">
              <a:spcBef>
                <a:spcPct val="50000"/>
              </a:spcBef>
              <a:buFontTx/>
              <a:buNone/>
            </a:pPr>
            <a:endParaRPr lang="en-US" altLang="en-IL" sz="1800"/>
          </a:p>
          <a:p>
            <a:pPr eaLnBrk="1" hangingPunct="1">
              <a:spcBef>
                <a:spcPct val="50000"/>
              </a:spcBef>
              <a:buFontTx/>
              <a:buNone/>
            </a:pPr>
            <a:endParaRPr lang="en-US" altLang="en-IL" sz="1800"/>
          </a:p>
          <a:p>
            <a:pPr eaLnBrk="1" hangingPunct="1">
              <a:spcBef>
                <a:spcPct val="50000"/>
              </a:spcBef>
              <a:buFontTx/>
              <a:buNone/>
            </a:pPr>
            <a:r>
              <a:rPr lang="en-US" altLang="en-IL" sz="1800"/>
              <a:t>Double: Mt-Lk</a:t>
            </a:r>
          </a:p>
          <a:p>
            <a:pPr eaLnBrk="1" hangingPunct="1">
              <a:spcBef>
                <a:spcPct val="50000"/>
              </a:spcBef>
              <a:buFontTx/>
              <a:buNone/>
            </a:pPr>
            <a:endParaRPr lang="en-US" altLang="en-IL" sz="1800"/>
          </a:p>
          <a:p>
            <a:pPr eaLnBrk="1" hangingPunct="1">
              <a:spcBef>
                <a:spcPct val="50000"/>
              </a:spcBef>
              <a:buFontTx/>
              <a:buNone/>
            </a:pPr>
            <a:r>
              <a:rPr lang="en-US" altLang="en-IL" sz="1800"/>
              <a:t>Double: Mk-Mt</a:t>
            </a:r>
          </a:p>
          <a:p>
            <a:pPr eaLnBrk="1" hangingPunct="1">
              <a:spcBef>
                <a:spcPct val="50000"/>
              </a:spcBef>
              <a:buFontTx/>
              <a:buNone/>
            </a:pPr>
            <a:endParaRPr lang="en-US" altLang="en-IL" sz="1800"/>
          </a:p>
          <a:p>
            <a:pPr eaLnBrk="1" hangingPunct="1">
              <a:spcBef>
                <a:spcPct val="50000"/>
              </a:spcBef>
              <a:buFontTx/>
              <a:buNone/>
            </a:pPr>
            <a:r>
              <a:rPr lang="en-US" altLang="en-IL" sz="1800"/>
              <a:t>Double: Mk-Lk</a:t>
            </a:r>
          </a:p>
          <a:p>
            <a:pPr eaLnBrk="1" hangingPunct="1">
              <a:spcBef>
                <a:spcPct val="50000"/>
              </a:spcBef>
              <a:buFontTx/>
              <a:buNone/>
            </a:pPr>
            <a:endParaRPr lang="en-US" altLang="en-IL" sz="1800"/>
          </a:p>
          <a:p>
            <a:pPr eaLnBrk="1" hangingPunct="1">
              <a:spcBef>
                <a:spcPct val="50000"/>
              </a:spcBef>
              <a:buFontTx/>
              <a:buNone/>
            </a:pPr>
            <a:r>
              <a:rPr lang="en-US" altLang="en-IL" sz="1800"/>
              <a:t>Independent</a:t>
            </a:r>
          </a:p>
          <a:p>
            <a:pPr eaLnBrk="1" hangingPunct="1">
              <a:spcBef>
                <a:spcPct val="50000"/>
              </a:spcBef>
              <a:buFontTx/>
              <a:buNone/>
            </a:pPr>
            <a:endParaRPr lang="en-US" altLang="en-IL" sz="1800"/>
          </a:p>
          <a:p>
            <a:pPr eaLnBrk="1" hangingPunct="1">
              <a:spcBef>
                <a:spcPct val="50000"/>
              </a:spcBef>
              <a:buFontTx/>
              <a:buNone/>
            </a:pPr>
            <a:endParaRPr lang="fi-FI" altLang="en-IL" sz="1800"/>
          </a:p>
        </p:txBody>
      </p:sp>
    </p:spTree>
    <p:extLst>
      <p:ext uri="{BB962C8B-B14F-4D97-AF65-F5344CB8AC3E}">
        <p14:creationId xmlns:p14="http://schemas.microsoft.com/office/powerpoint/2010/main" val="9514970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0BF8-1488-A4C8-4CFD-A022BA4DC272}"/>
              </a:ext>
            </a:extLst>
          </p:cNvPr>
          <p:cNvSpPr>
            <a:spLocks noGrp="1"/>
          </p:cNvSpPr>
          <p:nvPr>
            <p:ph type="title"/>
          </p:nvPr>
        </p:nvSpPr>
        <p:spPr>
          <a:xfrm>
            <a:off x="838200" y="2103437"/>
            <a:ext cx="10515600" cy="1325563"/>
          </a:xfrm>
        </p:spPr>
        <p:txBody>
          <a:bodyPr/>
          <a:lstStyle/>
          <a:p>
            <a:pPr algn="ctr"/>
            <a:r>
              <a:rPr lang="en-IL" dirty="0">
                <a:solidFill>
                  <a:srgbClr val="FF0000"/>
                </a:solidFill>
              </a:rPr>
              <a:t>Mark is longer </a:t>
            </a:r>
            <a:br>
              <a:rPr lang="en-IL" dirty="0">
                <a:solidFill>
                  <a:srgbClr val="FF0000"/>
                </a:solidFill>
              </a:rPr>
            </a:br>
            <a:r>
              <a:rPr lang="en-IL" dirty="0"/>
              <a:t>than either Luke or Matthew</a:t>
            </a:r>
          </a:p>
        </p:txBody>
      </p:sp>
    </p:spTree>
    <p:extLst>
      <p:ext uri="{BB962C8B-B14F-4D97-AF65-F5344CB8AC3E}">
        <p14:creationId xmlns:p14="http://schemas.microsoft.com/office/powerpoint/2010/main" val="457546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id="{2E82254A-A43A-88A8-C88E-8671E712D31D}"/>
              </a:ext>
            </a:extLst>
          </p:cNvPr>
          <p:cNvSpPr>
            <a:spLocks noGrp="1" noChangeArrowheads="1"/>
          </p:cNvSpPr>
          <p:nvPr>
            <p:ph type="title"/>
          </p:nvPr>
        </p:nvSpPr>
        <p:spPr>
          <a:xfrm>
            <a:off x="2133600" y="762000"/>
            <a:ext cx="8229600" cy="4953000"/>
          </a:xfrm>
        </p:spPr>
        <p:txBody>
          <a:bodyPr/>
          <a:lstStyle/>
          <a:p>
            <a:pPr algn="ctr" eaLnBrk="1" hangingPunct="1"/>
            <a:r>
              <a:rPr lang="en-US" altLang="en-IL" dirty="0"/>
              <a:t> Consider some THEORIES</a:t>
            </a:r>
            <a:br>
              <a:rPr lang="en-US" altLang="en-IL" dirty="0"/>
            </a:br>
            <a:br>
              <a:rPr lang="en-US" altLang="en-IL" dirty="0"/>
            </a:br>
            <a:r>
              <a:rPr lang="en-US" altLang="en-IL" dirty="0"/>
              <a:t>the attempts to explain</a:t>
            </a:r>
            <a:br>
              <a:rPr lang="en-US" altLang="en-IL" dirty="0"/>
            </a:br>
            <a:r>
              <a:rPr lang="en-US" altLang="en-IL" dirty="0"/>
              <a:t>the differences</a:t>
            </a:r>
            <a:br>
              <a:rPr lang="en-US" altLang="en-IL" dirty="0"/>
            </a:br>
            <a:r>
              <a:rPr lang="en-US" altLang="en-IL" dirty="0"/>
              <a:t>and the similarities</a:t>
            </a:r>
            <a:br>
              <a:rPr lang="en-US" altLang="en-IL" dirty="0"/>
            </a:br>
            <a:endParaRPr lang="fi-FI" altLang="en-IL" dirty="0"/>
          </a:p>
        </p:txBody>
      </p:sp>
    </p:spTree>
    <p:extLst>
      <p:ext uri="{BB962C8B-B14F-4D97-AF65-F5344CB8AC3E}">
        <p14:creationId xmlns:p14="http://schemas.microsoft.com/office/powerpoint/2010/main" val="4743673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04999" y="312534"/>
            <a:ext cx="8382000" cy="5613975"/>
          </a:xfrm>
        </p:spPr>
        <p:txBody>
          <a:bodyPr>
            <a:normAutofit/>
          </a:bodyPr>
          <a:lstStyle/>
          <a:p>
            <a:pPr algn="ctr"/>
            <a:r>
              <a:rPr lang="en-US" b="1" i="1" dirty="0">
                <a:solidFill>
                  <a:srgbClr val="FF0066"/>
                </a:solidFill>
                <a:latin typeface="Times New Roman" charset="0"/>
                <a:cs typeface="Times New Roman" charset="0"/>
              </a:rPr>
              <a:t>VERBAL IDENTITY</a:t>
            </a:r>
            <a:r>
              <a:rPr lang="en-US" sz="8800" b="1" dirty="0">
                <a:latin typeface="Times New Roman" charset="0"/>
                <a:cs typeface="Times New Roman" charset="0"/>
              </a:rPr>
              <a:t> </a:t>
            </a:r>
            <a:br>
              <a:rPr lang="en-US" sz="8800" b="1" dirty="0">
                <a:latin typeface="Times New Roman" charset="0"/>
                <a:cs typeface="Times New Roman" charset="0"/>
              </a:rPr>
            </a:br>
            <a:r>
              <a:rPr lang="en-US" b="1" dirty="0">
                <a:solidFill>
                  <a:srgbClr val="FF0066"/>
                </a:solidFill>
                <a:latin typeface="Times New Roman" charset="0"/>
                <a:cs typeface="Times New Roman" charset="0"/>
              </a:rPr>
              <a:t>of ”Double Tradition”: Mk-Mt</a:t>
            </a:r>
            <a:br>
              <a:rPr lang="en-US" b="1" dirty="0">
                <a:latin typeface="Times New Roman" charset="0"/>
                <a:cs typeface="Times New Roman" charset="0"/>
              </a:rPr>
            </a:br>
            <a:r>
              <a:rPr lang="en-US" sz="4400" b="1" dirty="0">
                <a:latin typeface="Times New Roman" charset="0"/>
                <a:cs typeface="Times New Roman" charset="0"/>
              </a:rPr>
              <a:t>50% of </a:t>
            </a:r>
            <a:r>
              <a:rPr lang="en-US" sz="4400" b="1" dirty="0" err="1">
                <a:latin typeface="Times New Roman" charset="0"/>
                <a:cs typeface="Times New Roman" charset="0"/>
              </a:rPr>
              <a:t>Markan</a:t>
            </a:r>
            <a:r>
              <a:rPr lang="en-US" sz="4400" b="1" dirty="0">
                <a:latin typeface="Times New Roman" charset="0"/>
                <a:cs typeface="Times New Roman" charset="0"/>
              </a:rPr>
              <a:t> wording </a:t>
            </a:r>
            <a:br>
              <a:rPr lang="en-US" sz="4400" b="1" dirty="0">
                <a:latin typeface="Times New Roman" charset="0"/>
                <a:cs typeface="Times New Roman" charset="0"/>
              </a:rPr>
            </a:br>
            <a:r>
              <a:rPr lang="en-US" sz="4400" b="1" dirty="0">
                <a:latin typeface="Times New Roman" charset="0"/>
                <a:cs typeface="Times New Roman" charset="0"/>
              </a:rPr>
              <a:t>has survived </a:t>
            </a:r>
            <a:r>
              <a:rPr lang="en-US" sz="4400" b="1" dirty="0">
                <a:solidFill>
                  <a:srgbClr val="FF0000"/>
                </a:solidFill>
                <a:latin typeface="Times New Roman" charset="0"/>
                <a:cs typeface="Times New Roman" charset="0"/>
              </a:rPr>
              <a:t>in Matthew.</a:t>
            </a:r>
            <a:br>
              <a:rPr lang="en-US" sz="4400" b="1" dirty="0">
                <a:latin typeface="Times New Roman" charset="0"/>
                <a:cs typeface="Times New Roman" charset="0"/>
              </a:rPr>
            </a:br>
            <a:br>
              <a:rPr lang="en-US" sz="4400" b="1" dirty="0">
                <a:latin typeface="Times New Roman" charset="0"/>
                <a:cs typeface="Times New Roman" charset="0"/>
              </a:rPr>
            </a:br>
            <a:endParaRPr lang="fi-FI" sz="8800" b="1" dirty="0">
              <a:solidFill>
                <a:srgbClr val="FF0066"/>
              </a:solidFill>
              <a:latin typeface="Times New Roman" charset="0"/>
              <a:cs typeface="Times New Roman" charset="0"/>
            </a:endParaRPr>
          </a:p>
        </p:txBody>
      </p:sp>
    </p:spTree>
    <p:extLst>
      <p:ext uri="{BB962C8B-B14F-4D97-AF65-F5344CB8AC3E}">
        <p14:creationId xmlns:p14="http://schemas.microsoft.com/office/powerpoint/2010/main" val="30301832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1253-1933-A728-036F-FC2ACDCBF74C}"/>
              </a:ext>
            </a:extLst>
          </p:cNvPr>
          <p:cNvSpPr>
            <a:spLocks noGrp="1"/>
          </p:cNvSpPr>
          <p:nvPr>
            <p:ph type="title"/>
          </p:nvPr>
        </p:nvSpPr>
        <p:spPr>
          <a:xfrm>
            <a:off x="838200" y="567070"/>
            <a:ext cx="10515600" cy="5975497"/>
          </a:xfrm>
        </p:spPr>
        <p:txBody>
          <a:bodyPr>
            <a:normAutofit fontScale="90000"/>
          </a:bodyPr>
          <a:lstStyle/>
          <a:p>
            <a:pPr algn="ctr"/>
            <a:r>
              <a:rPr lang="en-US" sz="4400" b="1" dirty="0">
                <a:solidFill>
                  <a:srgbClr val="FF0000"/>
                </a:solidFill>
                <a:latin typeface="Times New Roman" charset="0"/>
                <a:cs typeface="Times New Roman" charset="0"/>
              </a:rPr>
              <a:t>BUT a</a:t>
            </a:r>
            <a:r>
              <a:rPr lang="en-US" b="1" dirty="0">
                <a:solidFill>
                  <a:srgbClr val="FF0000"/>
                </a:solidFill>
                <a:latin typeface="Times New Roman" charset="0"/>
                <a:cs typeface="Times New Roman" charset="0"/>
              </a:rPr>
              <a:t>l</a:t>
            </a:r>
            <a:r>
              <a:rPr lang="en-US" sz="4400" b="1" dirty="0">
                <a:solidFill>
                  <a:srgbClr val="FF0000"/>
                </a:solidFill>
                <a:latin typeface="Times New Roman" charset="0"/>
                <a:cs typeface="Times New Roman" charset="0"/>
              </a:rPr>
              <a:t>so WITHIN </a:t>
            </a:r>
            <a:br>
              <a:rPr lang="en-US" sz="4400" b="1" dirty="0">
                <a:solidFill>
                  <a:srgbClr val="FF0000"/>
                </a:solidFill>
                <a:latin typeface="Times New Roman" charset="0"/>
                <a:cs typeface="Times New Roman" charset="0"/>
              </a:rPr>
            </a:br>
            <a:r>
              <a:rPr lang="en-US" sz="4400" b="1" dirty="0">
                <a:solidFill>
                  <a:srgbClr val="FF0000"/>
                </a:solidFill>
                <a:latin typeface="Times New Roman" charset="0"/>
                <a:cs typeface="Times New Roman" charset="0"/>
              </a:rPr>
              <a:t>Triple Tradition</a:t>
            </a:r>
            <a:br>
              <a:rPr lang="en-IL" sz="4400" dirty="0">
                <a:solidFill>
                  <a:srgbClr val="FF0000"/>
                </a:solidFill>
              </a:rPr>
            </a:br>
            <a:r>
              <a:rPr lang="en-IL" sz="4400" dirty="0">
                <a:solidFill>
                  <a:srgbClr val="FF0000"/>
                </a:solidFill>
              </a:rPr>
              <a:t>(</a:t>
            </a:r>
            <a:r>
              <a:rPr lang="en-IL" sz="4400" b="1" dirty="0">
                <a:solidFill>
                  <a:srgbClr val="FF0000"/>
                </a:solidFill>
              </a:rPr>
              <a:t>Lk)-</a:t>
            </a:r>
            <a:r>
              <a:rPr lang="en-IL" sz="4400" b="1" i="1" u="sng" dirty="0"/>
              <a:t>Mk-Mt</a:t>
            </a:r>
            <a:br>
              <a:rPr lang="en-IL" sz="4400" dirty="0">
                <a:solidFill>
                  <a:srgbClr val="FF0000"/>
                </a:solidFill>
              </a:rPr>
            </a:br>
            <a:br>
              <a:rPr lang="en-IL" sz="4400" dirty="0">
                <a:solidFill>
                  <a:srgbClr val="FF0000"/>
                </a:solidFill>
              </a:rPr>
            </a:br>
            <a:r>
              <a:rPr lang="en-US" sz="4400" b="1" dirty="0">
                <a:latin typeface="Times New Roman" charset="0"/>
                <a:cs typeface="Times New Roman" charset="0"/>
              </a:rPr>
              <a:t>50% of </a:t>
            </a:r>
            <a:r>
              <a:rPr lang="en-US" sz="4400" b="1" dirty="0" err="1">
                <a:latin typeface="Times New Roman" charset="0"/>
                <a:cs typeface="Times New Roman" charset="0"/>
              </a:rPr>
              <a:t>Markan</a:t>
            </a:r>
            <a:r>
              <a:rPr lang="en-US" sz="4400" b="1" dirty="0">
                <a:latin typeface="Times New Roman" charset="0"/>
                <a:cs typeface="Times New Roman" charset="0"/>
              </a:rPr>
              <a:t> wording </a:t>
            </a:r>
            <a:br>
              <a:rPr lang="en-US" sz="4400" b="1" dirty="0">
                <a:latin typeface="Times New Roman" charset="0"/>
                <a:cs typeface="Times New Roman" charset="0"/>
              </a:rPr>
            </a:br>
            <a:r>
              <a:rPr lang="en-US" sz="4400" b="1" dirty="0">
                <a:latin typeface="Times New Roman" charset="0"/>
                <a:cs typeface="Times New Roman" charset="0"/>
              </a:rPr>
              <a:t>has survived </a:t>
            </a:r>
            <a:r>
              <a:rPr lang="en-US" sz="4400" b="1" dirty="0">
                <a:solidFill>
                  <a:srgbClr val="FF0000"/>
                </a:solidFill>
                <a:latin typeface="Times New Roman" charset="0"/>
                <a:cs typeface="Times New Roman" charset="0"/>
              </a:rPr>
              <a:t>in Matthew.</a:t>
            </a:r>
            <a:br>
              <a:rPr lang="en-US" sz="4400" b="1" dirty="0">
                <a:latin typeface="Times New Roman" charset="0"/>
                <a:cs typeface="Times New Roman" charset="0"/>
              </a:rPr>
            </a:br>
            <a:br>
              <a:rPr lang="en-IL" sz="4400" dirty="0">
                <a:solidFill>
                  <a:srgbClr val="FF0000"/>
                </a:solidFill>
              </a:rPr>
            </a:br>
            <a:br>
              <a:rPr lang="en-US" sz="8800" b="1" dirty="0">
                <a:solidFill>
                  <a:srgbClr val="FF0000"/>
                </a:solidFill>
                <a:latin typeface="Times New Roman" charset="0"/>
                <a:cs typeface="Times New Roman" charset="0"/>
              </a:rPr>
            </a:br>
            <a:endParaRPr lang="en-IL" dirty="0">
              <a:solidFill>
                <a:srgbClr val="FF0000"/>
              </a:solidFill>
            </a:endParaRPr>
          </a:p>
        </p:txBody>
      </p:sp>
    </p:spTree>
    <p:extLst>
      <p:ext uri="{BB962C8B-B14F-4D97-AF65-F5344CB8AC3E}">
        <p14:creationId xmlns:p14="http://schemas.microsoft.com/office/powerpoint/2010/main" val="18240393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81FE-EBEC-F6B9-B9C4-4542082B8031}"/>
              </a:ext>
            </a:extLst>
          </p:cNvPr>
          <p:cNvSpPr>
            <a:spLocks noGrp="1"/>
          </p:cNvSpPr>
          <p:nvPr>
            <p:ph type="title"/>
          </p:nvPr>
        </p:nvSpPr>
        <p:spPr>
          <a:xfrm>
            <a:off x="838200" y="365125"/>
            <a:ext cx="10515600" cy="3724866"/>
          </a:xfrm>
        </p:spPr>
        <p:txBody>
          <a:bodyPr>
            <a:normAutofit/>
          </a:bodyPr>
          <a:lstStyle/>
          <a:p>
            <a:pPr algn="ctr">
              <a:defRPr/>
            </a:pPr>
            <a:r>
              <a:rPr lang="en-US" sz="4400" b="1" dirty="0">
                <a:solidFill>
                  <a:schemeClr val="accent1"/>
                </a:solidFill>
                <a:cs typeface="Arial" charset="0"/>
              </a:rPr>
              <a:t>FACT: </a:t>
            </a:r>
            <a:br>
              <a:rPr lang="en-US" sz="4400" b="1" dirty="0">
                <a:solidFill>
                  <a:schemeClr val="accent1"/>
                </a:solidFill>
                <a:cs typeface="Arial" charset="0"/>
              </a:rPr>
            </a:br>
            <a:r>
              <a:rPr lang="en-US" sz="4400" b="1" dirty="0">
                <a:solidFill>
                  <a:schemeClr val="accent1"/>
                </a:solidFill>
                <a:cs typeface="Arial" charset="0"/>
              </a:rPr>
              <a:t>no previous researcher has ever bothered </a:t>
            </a:r>
            <a:br>
              <a:rPr lang="en-US" sz="4400" b="1" dirty="0">
                <a:solidFill>
                  <a:schemeClr val="accent1"/>
                </a:solidFill>
                <a:cs typeface="Arial" charset="0"/>
              </a:rPr>
            </a:br>
            <a:r>
              <a:rPr lang="en-US" sz="4400" b="1" dirty="0">
                <a:solidFill>
                  <a:schemeClr val="accent1"/>
                </a:solidFill>
                <a:cs typeface="Arial" charset="0"/>
              </a:rPr>
              <a:t>to count word relationships </a:t>
            </a:r>
            <a:br>
              <a:rPr lang="en-US" sz="4400" b="1" dirty="0">
                <a:solidFill>
                  <a:schemeClr val="accent1"/>
                </a:solidFill>
                <a:cs typeface="Arial" charset="0"/>
              </a:rPr>
            </a:br>
            <a:r>
              <a:rPr lang="en-US" sz="4400" b="1" dirty="0">
                <a:solidFill>
                  <a:schemeClr val="accent1"/>
                </a:solidFill>
                <a:cs typeface="Arial" charset="0"/>
              </a:rPr>
              <a:t>WITHIN Triple Tradition</a:t>
            </a:r>
            <a:br>
              <a:rPr lang="en-US" sz="4400" b="1" dirty="0">
                <a:solidFill>
                  <a:schemeClr val="accent1"/>
                </a:solidFill>
                <a:cs typeface="Arial" charset="0"/>
              </a:rPr>
            </a:br>
            <a:br>
              <a:rPr lang="en-US" sz="4400" b="1" dirty="0">
                <a:solidFill>
                  <a:schemeClr val="accent1"/>
                </a:solidFill>
                <a:cs typeface="Arial" charset="0"/>
              </a:rPr>
            </a:br>
            <a:r>
              <a:rPr lang="en-US" sz="4400" b="1" dirty="0">
                <a:solidFill>
                  <a:schemeClr val="accent1"/>
                </a:solidFill>
                <a:cs typeface="Arial" charset="0"/>
              </a:rPr>
              <a:t>WHY?</a:t>
            </a:r>
            <a:endParaRPr lang="en-IL" dirty="0"/>
          </a:p>
        </p:txBody>
      </p:sp>
    </p:spTree>
    <p:extLst>
      <p:ext uri="{BB962C8B-B14F-4D97-AF65-F5344CB8AC3E}">
        <p14:creationId xmlns:p14="http://schemas.microsoft.com/office/powerpoint/2010/main" val="26536149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305F-3D9F-490F-782E-B04CF3474142}"/>
              </a:ext>
            </a:extLst>
          </p:cNvPr>
          <p:cNvSpPr>
            <a:spLocks noGrp="1"/>
          </p:cNvSpPr>
          <p:nvPr>
            <p:ph type="title"/>
          </p:nvPr>
        </p:nvSpPr>
        <p:spPr/>
        <p:txBody>
          <a:bodyPr/>
          <a:lstStyle/>
          <a:p>
            <a:pPr algn="ctr"/>
            <a:r>
              <a:rPr lang="en-IL" dirty="0"/>
              <a:t>WHY?</a:t>
            </a:r>
          </a:p>
        </p:txBody>
      </p:sp>
      <p:sp>
        <p:nvSpPr>
          <p:cNvPr id="3" name="Content Placeholder 2">
            <a:extLst>
              <a:ext uri="{FF2B5EF4-FFF2-40B4-BE49-F238E27FC236}">
                <a16:creationId xmlns:a16="http://schemas.microsoft.com/office/drawing/2014/main" id="{1B2309DA-884C-0508-A94E-7A2697CA0E64}"/>
              </a:ext>
            </a:extLst>
          </p:cNvPr>
          <p:cNvSpPr>
            <a:spLocks noGrp="1"/>
          </p:cNvSpPr>
          <p:nvPr>
            <p:ph idx="1"/>
          </p:nvPr>
        </p:nvSpPr>
        <p:spPr/>
        <p:txBody>
          <a:bodyPr>
            <a:normAutofit/>
          </a:bodyPr>
          <a:lstStyle/>
          <a:p>
            <a:pPr marL="0" indent="0" algn="ctr">
              <a:buNone/>
            </a:pPr>
            <a:r>
              <a:rPr lang="en-IL" sz="4000" dirty="0"/>
              <a:t>BECAUSE such counting </a:t>
            </a:r>
          </a:p>
          <a:p>
            <a:pPr marL="0" indent="0" algn="ctr">
              <a:buNone/>
            </a:pPr>
            <a:r>
              <a:rPr lang="en-IL" sz="4000" dirty="0"/>
              <a:t>seemed irrelevant to their theories,</a:t>
            </a:r>
          </a:p>
          <a:p>
            <a:pPr marL="0" indent="0" algn="ctr">
              <a:buNone/>
            </a:pPr>
            <a:r>
              <a:rPr lang="en-US" sz="4000" dirty="0"/>
              <a:t>OR</a:t>
            </a:r>
          </a:p>
          <a:p>
            <a:pPr marL="0" indent="0" algn="ctr">
              <a:buNone/>
            </a:pPr>
            <a:r>
              <a:rPr lang="en-US" sz="4000" dirty="0"/>
              <a:t>E</a:t>
            </a:r>
            <a:r>
              <a:rPr lang="en-IL" sz="4000" dirty="0"/>
              <a:t>ven potentially threatening.</a:t>
            </a:r>
          </a:p>
        </p:txBody>
      </p:sp>
    </p:spTree>
    <p:extLst>
      <p:ext uri="{BB962C8B-B14F-4D97-AF65-F5344CB8AC3E}">
        <p14:creationId xmlns:p14="http://schemas.microsoft.com/office/powerpoint/2010/main" val="7288429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3271-E312-8B1D-0447-9904BA5FB061}"/>
              </a:ext>
            </a:extLst>
          </p:cNvPr>
          <p:cNvSpPr>
            <a:spLocks noGrp="1"/>
          </p:cNvSpPr>
          <p:nvPr>
            <p:ph type="title"/>
          </p:nvPr>
        </p:nvSpPr>
        <p:spPr>
          <a:xfrm>
            <a:off x="838200" y="862837"/>
            <a:ext cx="10515600" cy="1325563"/>
          </a:xfrm>
        </p:spPr>
        <p:txBody>
          <a:bodyPr>
            <a:normAutofit fontScale="90000"/>
          </a:bodyPr>
          <a:lstStyle/>
          <a:p>
            <a:pPr algn="ctr"/>
            <a:r>
              <a:rPr lang="en-IL" b="1" dirty="0"/>
              <a:t>Just consider:</a:t>
            </a:r>
            <a:br>
              <a:rPr lang="en-IL" b="1" dirty="0"/>
            </a:br>
            <a:r>
              <a:rPr lang="en-IL" b="1" dirty="0"/>
              <a:t>Mt’s </a:t>
            </a:r>
            <a:r>
              <a:rPr lang="en-IL" b="1" dirty="0">
                <a:solidFill>
                  <a:srgbClr val="FF0000"/>
                </a:solidFill>
              </a:rPr>
              <a:t>AMAZING 50% CONSISTENCY</a:t>
            </a:r>
            <a:r>
              <a:rPr lang="en-IL" b="1" dirty="0"/>
              <a:t> </a:t>
            </a:r>
            <a:br>
              <a:rPr lang="en-IL" b="1" dirty="0"/>
            </a:br>
            <a:r>
              <a:rPr lang="en-IL" b="1" dirty="0"/>
              <a:t>in three situations</a:t>
            </a:r>
            <a:r>
              <a:rPr lang="en-IL" dirty="0"/>
              <a:t>:</a:t>
            </a:r>
          </a:p>
        </p:txBody>
      </p:sp>
      <p:sp>
        <p:nvSpPr>
          <p:cNvPr id="3" name="Content Placeholder 2">
            <a:extLst>
              <a:ext uri="{FF2B5EF4-FFF2-40B4-BE49-F238E27FC236}">
                <a16:creationId xmlns:a16="http://schemas.microsoft.com/office/drawing/2014/main" id="{1557438E-72AA-3D59-C9FA-630B0C42D024}"/>
              </a:ext>
            </a:extLst>
          </p:cNvPr>
          <p:cNvSpPr>
            <a:spLocks noGrp="1"/>
          </p:cNvSpPr>
          <p:nvPr>
            <p:ph idx="1"/>
          </p:nvPr>
        </p:nvSpPr>
        <p:spPr>
          <a:xfrm>
            <a:off x="965522" y="2844197"/>
            <a:ext cx="10515600" cy="4351338"/>
          </a:xfrm>
        </p:spPr>
        <p:txBody>
          <a:bodyPr/>
          <a:lstStyle/>
          <a:p>
            <a:pPr marL="514350" indent="-514350">
              <a:buFont typeface="+mj-lt"/>
              <a:buAutoNum type="arabicPeriod"/>
            </a:pPr>
            <a:r>
              <a:rPr lang="en-IL" dirty="0"/>
              <a:t>LUKE –&gt; Mt					50% of Luke’s wording</a:t>
            </a:r>
          </a:p>
          <a:p>
            <a:pPr marL="514350" indent="-514350">
              <a:buFont typeface="+mj-lt"/>
              <a:buAutoNum type="arabicPeriod"/>
            </a:pPr>
            <a:r>
              <a:rPr lang="en-IL" dirty="0"/>
              <a:t>MARK –&gt; Mt					50% of Mark’s wording</a:t>
            </a:r>
          </a:p>
          <a:p>
            <a:pPr marL="514350" indent="-514350">
              <a:buFont typeface="+mj-lt"/>
              <a:buAutoNum type="arabicPeriod"/>
            </a:pPr>
            <a:r>
              <a:rPr lang="en-IL" dirty="0"/>
              <a:t>MARK –&gt; Mt also </a:t>
            </a:r>
            <a:r>
              <a:rPr lang="en-IL" b="1" dirty="0"/>
              <a:t>within </a:t>
            </a:r>
            <a:r>
              <a:rPr lang="en-IL" dirty="0"/>
              <a:t>triple tradition</a:t>
            </a:r>
            <a:r>
              <a:rPr lang="en-IL" b="1" dirty="0"/>
              <a:t>	</a:t>
            </a:r>
            <a:r>
              <a:rPr lang="en-IL" dirty="0"/>
              <a:t>50% of Mark’s wording</a:t>
            </a:r>
          </a:p>
          <a:p>
            <a:pPr marL="514350" indent="-514350">
              <a:buFont typeface="+mj-lt"/>
              <a:buAutoNum type="arabicPeriod"/>
            </a:pPr>
            <a:endParaRPr lang="en-IL" b="1" dirty="0"/>
          </a:p>
        </p:txBody>
      </p:sp>
    </p:spTree>
    <p:extLst>
      <p:ext uri="{BB962C8B-B14F-4D97-AF65-F5344CB8AC3E}">
        <p14:creationId xmlns:p14="http://schemas.microsoft.com/office/powerpoint/2010/main" val="31953414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FB02-D404-7E0E-00E9-ED3430286A3A}"/>
              </a:ext>
            </a:extLst>
          </p:cNvPr>
          <p:cNvSpPr>
            <a:spLocks noGrp="1"/>
          </p:cNvSpPr>
          <p:nvPr>
            <p:ph type="title"/>
          </p:nvPr>
        </p:nvSpPr>
        <p:spPr>
          <a:xfrm>
            <a:off x="108626" y="0"/>
            <a:ext cx="12083374" cy="6132285"/>
          </a:xfrm>
        </p:spPr>
        <p:txBody>
          <a:bodyPr>
            <a:normAutofit/>
          </a:bodyPr>
          <a:lstStyle/>
          <a:p>
            <a:pPr algn="ctr"/>
            <a:r>
              <a:rPr lang="en-IL" dirty="0">
                <a:solidFill>
                  <a:srgbClr val="FF0000"/>
                </a:solidFill>
              </a:rPr>
              <a:t>Matthew is consistent </a:t>
            </a:r>
            <a:br>
              <a:rPr lang="en-IL" dirty="0"/>
            </a:br>
            <a:r>
              <a:rPr lang="en-IL" dirty="0"/>
              <a:t>not only in terms of </a:t>
            </a:r>
            <a:br>
              <a:rPr lang="en-IL" dirty="0"/>
            </a:br>
            <a:r>
              <a:rPr lang="en-IL" dirty="0"/>
              <a:t>the </a:t>
            </a:r>
            <a:r>
              <a:rPr lang="en-IL" dirty="0">
                <a:solidFill>
                  <a:srgbClr val="FF0000"/>
                </a:solidFill>
              </a:rPr>
              <a:t>wording</a:t>
            </a:r>
            <a:r>
              <a:rPr lang="en-IL" dirty="0"/>
              <a:t> of other parallel texts,</a:t>
            </a:r>
            <a:br>
              <a:rPr lang="en-IL" dirty="0"/>
            </a:br>
            <a:br>
              <a:rPr lang="en-IL" dirty="0"/>
            </a:br>
            <a:r>
              <a:rPr lang="en-IL" dirty="0"/>
              <a:t>But Matthew maintains this consistency </a:t>
            </a:r>
            <a:br>
              <a:rPr lang="en-IL" dirty="0"/>
            </a:br>
            <a:r>
              <a:rPr lang="en-IL" dirty="0"/>
              <a:t>by following also the </a:t>
            </a:r>
            <a:r>
              <a:rPr lang="en-IL" dirty="0">
                <a:solidFill>
                  <a:srgbClr val="FF0000"/>
                </a:solidFill>
              </a:rPr>
              <a:t>story order </a:t>
            </a:r>
            <a:r>
              <a:rPr lang="en-IL" dirty="0"/>
              <a:t>of Mark. </a:t>
            </a:r>
            <a:br>
              <a:rPr lang="en-IL" dirty="0"/>
            </a:br>
            <a:br>
              <a:rPr lang="en-IL" dirty="0"/>
            </a:br>
            <a:r>
              <a:rPr lang="en-IL" dirty="0"/>
              <a:t>Therefore he is so </a:t>
            </a:r>
            <a:br>
              <a:rPr lang="en-IL" dirty="0"/>
            </a:br>
            <a:r>
              <a:rPr lang="en-IL" dirty="0"/>
              <a:t>1. </a:t>
            </a:r>
            <a:r>
              <a:rPr lang="en-IL" u="sng" dirty="0"/>
              <a:t>similar</a:t>
            </a:r>
            <a:r>
              <a:rPr lang="en-IL" dirty="0"/>
              <a:t> to Markan order and so</a:t>
            </a:r>
            <a:br>
              <a:rPr lang="en-IL" dirty="0"/>
            </a:br>
            <a:r>
              <a:rPr lang="en-IL" dirty="0"/>
              <a:t>2. </a:t>
            </a:r>
            <a:r>
              <a:rPr lang="en-IL" u="sng" dirty="0"/>
              <a:t>very different </a:t>
            </a:r>
            <a:r>
              <a:rPr lang="en-IL" dirty="0"/>
              <a:t>from Luke’s order.</a:t>
            </a:r>
          </a:p>
        </p:txBody>
      </p:sp>
    </p:spTree>
    <p:extLst>
      <p:ext uri="{BB962C8B-B14F-4D97-AF65-F5344CB8AC3E}">
        <p14:creationId xmlns:p14="http://schemas.microsoft.com/office/powerpoint/2010/main" val="28682530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74754" name="Picture 2" descr="scan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49863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a:extLst>
              <a:ext uri="{FF2B5EF4-FFF2-40B4-BE49-F238E27FC236}">
                <a16:creationId xmlns:a16="http://schemas.microsoft.com/office/drawing/2014/main" id="{D651C76F-74DA-5400-1A29-FF8C2588F689}"/>
              </a:ext>
            </a:extLst>
          </p:cNvPr>
          <p:cNvSpPr txBox="1"/>
          <p:nvPr/>
        </p:nvSpPr>
        <p:spPr>
          <a:xfrm>
            <a:off x="1393371" y="1197429"/>
            <a:ext cx="2310441" cy="1200329"/>
          </a:xfrm>
          <a:prstGeom prst="rect">
            <a:avLst/>
          </a:prstGeom>
          <a:noFill/>
        </p:spPr>
        <p:txBody>
          <a:bodyPr wrap="none" rtlCol="0">
            <a:spAutoFit/>
          </a:bodyPr>
          <a:lstStyle/>
          <a:p>
            <a:pPr algn="ctr"/>
            <a:r>
              <a:rPr lang="en-IL" dirty="0"/>
              <a:t>SIMILAR ORDER</a:t>
            </a:r>
          </a:p>
          <a:p>
            <a:pPr algn="ctr"/>
            <a:r>
              <a:rPr lang="en-US" dirty="0"/>
              <a:t>I</a:t>
            </a:r>
            <a:r>
              <a:rPr lang="en-IL" dirty="0"/>
              <a:t>n the </a:t>
            </a:r>
            <a:r>
              <a:rPr lang="en-IL" dirty="0">
                <a:solidFill>
                  <a:srgbClr val="FF0000"/>
                </a:solidFill>
              </a:rPr>
              <a:t>Triple Tradition</a:t>
            </a:r>
          </a:p>
          <a:p>
            <a:pPr algn="ctr"/>
            <a:r>
              <a:rPr lang="en-US" dirty="0"/>
              <a:t>i.e., the </a:t>
            </a:r>
            <a:r>
              <a:rPr lang="en-IL" dirty="0"/>
              <a:t> shared stories</a:t>
            </a:r>
          </a:p>
          <a:p>
            <a:pPr algn="ctr"/>
            <a:r>
              <a:rPr lang="en-IL" dirty="0"/>
              <a:t>Lk-Mk-Mt</a:t>
            </a:r>
          </a:p>
        </p:txBody>
      </p:sp>
    </p:spTree>
    <p:extLst>
      <p:ext uri="{BB962C8B-B14F-4D97-AF65-F5344CB8AC3E}">
        <p14:creationId xmlns:p14="http://schemas.microsoft.com/office/powerpoint/2010/main" val="6314227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72706" name="Picture 2" descr="scan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0"/>
            <a:ext cx="49879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a:extLst>
              <a:ext uri="{FF2B5EF4-FFF2-40B4-BE49-F238E27FC236}">
                <a16:creationId xmlns:a16="http://schemas.microsoft.com/office/drawing/2014/main" id="{06CAF090-CBA2-2068-EB2E-3246A986328E}"/>
              </a:ext>
            </a:extLst>
          </p:cNvPr>
          <p:cNvSpPr txBox="1"/>
          <p:nvPr/>
        </p:nvSpPr>
        <p:spPr>
          <a:xfrm>
            <a:off x="2002971" y="2220686"/>
            <a:ext cx="2050754" cy="2031325"/>
          </a:xfrm>
          <a:prstGeom prst="rect">
            <a:avLst/>
          </a:prstGeom>
          <a:noFill/>
        </p:spPr>
        <p:txBody>
          <a:bodyPr wrap="none" rtlCol="0">
            <a:spAutoFit/>
          </a:bodyPr>
          <a:lstStyle/>
          <a:p>
            <a:pPr algn="ctr"/>
            <a:r>
              <a:rPr lang="en-IL" dirty="0"/>
              <a:t>Not similar</a:t>
            </a:r>
          </a:p>
          <a:p>
            <a:pPr algn="ctr"/>
            <a:r>
              <a:rPr lang="en-US" dirty="0"/>
              <a:t>S</a:t>
            </a:r>
            <a:r>
              <a:rPr lang="en-IL" dirty="0"/>
              <a:t>tory order</a:t>
            </a:r>
          </a:p>
          <a:p>
            <a:pPr algn="ctr"/>
            <a:r>
              <a:rPr lang="en-IL" dirty="0"/>
              <a:t>in </a:t>
            </a:r>
            <a:r>
              <a:rPr lang="en-IL" dirty="0">
                <a:solidFill>
                  <a:srgbClr val="00B050"/>
                </a:solidFill>
              </a:rPr>
              <a:t>Double Tradition</a:t>
            </a:r>
          </a:p>
          <a:p>
            <a:pPr algn="ctr"/>
            <a:r>
              <a:rPr lang="en-IL" dirty="0"/>
              <a:t>Mt-Lk</a:t>
            </a:r>
          </a:p>
          <a:p>
            <a:pPr algn="ctr"/>
            <a:endParaRPr lang="en-IL" dirty="0"/>
          </a:p>
          <a:p>
            <a:pPr algn="ctr"/>
            <a:r>
              <a:rPr lang="en-US" dirty="0"/>
              <a:t>I</a:t>
            </a:r>
            <a:r>
              <a:rPr lang="en-IL" dirty="0"/>
              <a:t>n DT</a:t>
            </a:r>
          </a:p>
          <a:p>
            <a:pPr algn="ctr"/>
            <a:endParaRPr lang="en-IL" dirty="0"/>
          </a:p>
        </p:txBody>
      </p:sp>
    </p:spTree>
    <p:extLst>
      <p:ext uri="{BB962C8B-B14F-4D97-AF65-F5344CB8AC3E}">
        <p14:creationId xmlns:p14="http://schemas.microsoft.com/office/powerpoint/2010/main" val="15772922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FF1AC-9DDA-E00C-A357-D7974D53C1B8}"/>
              </a:ext>
            </a:extLst>
          </p:cNvPr>
          <p:cNvSpPr>
            <a:spLocks noGrp="1"/>
          </p:cNvSpPr>
          <p:nvPr>
            <p:ph type="title"/>
          </p:nvPr>
        </p:nvSpPr>
        <p:spPr>
          <a:xfrm>
            <a:off x="838200" y="199750"/>
            <a:ext cx="10515600" cy="6458500"/>
          </a:xfrm>
        </p:spPr>
        <p:txBody>
          <a:bodyPr>
            <a:normAutofit fontScale="90000"/>
          </a:bodyPr>
          <a:lstStyle/>
          <a:p>
            <a:r>
              <a:rPr lang="en-IL" b="1" u="sng" dirty="0"/>
              <a:t>Legitimate conclusion</a:t>
            </a:r>
            <a:r>
              <a:rPr lang="en-IL" dirty="0"/>
              <a:t>:</a:t>
            </a:r>
            <a:br>
              <a:rPr lang="en-IL" dirty="0"/>
            </a:br>
            <a:r>
              <a:rPr lang="en-IL" dirty="0"/>
              <a:t>This repeated consistency indicates that Mt is the </a:t>
            </a:r>
            <a:r>
              <a:rPr lang="en-IL" b="1" dirty="0">
                <a:solidFill>
                  <a:srgbClr val="FF0000"/>
                </a:solidFill>
              </a:rPr>
              <a:t>secondary</a:t>
            </a:r>
            <a:r>
              <a:rPr lang="en-IL" dirty="0"/>
              <a:t> writer in each of three pairs of parallels since he is maintaining the </a:t>
            </a:r>
            <a:r>
              <a:rPr lang="en-IL" b="1" dirty="0"/>
              <a:t>same consistent style </a:t>
            </a:r>
            <a:r>
              <a:rPr lang="en-IL" dirty="0"/>
              <a:t>in relating to the other parallel text in each of the three comparisons.</a:t>
            </a:r>
            <a:br>
              <a:rPr lang="en-IL" dirty="0"/>
            </a:br>
            <a:r>
              <a:rPr lang="en-IL" dirty="0"/>
              <a:t>	1. Lk &gt; Mt</a:t>
            </a:r>
            <a:br>
              <a:rPr lang="en-IL" dirty="0"/>
            </a:br>
            <a:r>
              <a:rPr lang="en-IL" dirty="0"/>
              <a:t>	2. Mk&gt;Mt</a:t>
            </a:r>
            <a:br>
              <a:rPr lang="en-IL" dirty="0"/>
            </a:br>
            <a:r>
              <a:rPr lang="en-IL" dirty="0"/>
              <a:t>	3. Mk&gt;Mt within Triple Tradition*</a:t>
            </a:r>
            <a:br>
              <a:rPr lang="en-IL" dirty="0"/>
            </a:br>
            <a:r>
              <a:rPr lang="en-IL" dirty="0"/>
              <a:t> *no scholar has previously noted this consistency 				</a:t>
            </a:r>
            <a:r>
              <a:rPr lang="en-IL" b="1" i="1" dirty="0"/>
              <a:t>within</a:t>
            </a:r>
            <a:r>
              <a:rPr lang="en-IL" dirty="0"/>
              <a:t> TT.</a:t>
            </a:r>
          </a:p>
        </p:txBody>
      </p:sp>
    </p:spTree>
    <p:extLst>
      <p:ext uri="{BB962C8B-B14F-4D97-AF65-F5344CB8AC3E}">
        <p14:creationId xmlns:p14="http://schemas.microsoft.com/office/powerpoint/2010/main" val="38072656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5CB8-9EC3-01BF-E114-F29BDD0540B8}"/>
              </a:ext>
            </a:extLst>
          </p:cNvPr>
          <p:cNvSpPr>
            <a:spLocks noGrp="1"/>
          </p:cNvSpPr>
          <p:nvPr>
            <p:ph type="title"/>
          </p:nvPr>
        </p:nvSpPr>
        <p:spPr>
          <a:xfrm>
            <a:off x="838200" y="2033059"/>
            <a:ext cx="10515600" cy="1325563"/>
          </a:xfrm>
        </p:spPr>
        <p:txBody>
          <a:bodyPr/>
          <a:lstStyle/>
          <a:p>
            <a:pPr algn="ctr"/>
            <a:r>
              <a:rPr lang="en-IL" dirty="0"/>
              <a:t>Can </a:t>
            </a:r>
            <a:r>
              <a:rPr lang="en-IL" b="1" dirty="0"/>
              <a:t>statistics</a:t>
            </a:r>
            <a:r>
              <a:rPr lang="en-IL" dirty="0"/>
              <a:t> contribute </a:t>
            </a:r>
            <a:br>
              <a:rPr lang="en-IL" dirty="0"/>
            </a:br>
            <a:r>
              <a:rPr lang="en-IL" dirty="0"/>
              <a:t>to proof of linear sequence?</a:t>
            </a:r>
          </a:p>
        </p:txBody>
      </p:sp>
    </p:spTree>
    <p:extLst>
      <p:ext uri="{BB962C8B-B14F-4D97-AF65-F5344CB8AC3E}">
        <p14:creationId xmlns:p14="http://schemas.microsoft.com/office/powerpoint/2010/main" val="2722242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6AAC-B13C-772C-98EA-BBC540B13FD1}"/>
              </a:ext>
            </a:extLst>
          </p:cNvPr>
          <p:cNvSpPr>
            <a:spLocks noGrp="1"/>
          </p:cNvSpPr>
          <p:nvPr>
            <p:ph type="title"/>
          </p:nvPr>
        </p:nvSpPr>
        <p:spPr>
          <a:xfrm>
            <a:off x="0" y="581941"/>
            <a:ext cx="12191999" cy="5196767"/>
          </a:xfrm>
        </p:spPr>
        <p:txBody>
          <a:bodyPr>
            <a:normAutofit fontScale="90000"/>
          </a:bodyPr>
          <a:lstStyle/>
          <a:p>
            <a:pPr algn="ctr"/>
            <a:r>
              <a:rPr lang="en-IL" dirty="0"/>
              <a:t>The early uncritical acceptance </a:t>
            </a:r>
            <a:br>
              <a:rPr lang="en-IL" dirty="0"/>
            </a:br>
            <a:r>
              <a:rPr lang="en-IL" dirty="0"/>
              <a:t>of two simple assumptions:</a:t>
            </a:r>
            <a:br>
              <a:rPr lang="en-IL" dirty="0"/>
            </a:br>
            <a:br>
              <a:rPr lang="en-IL" dirty="0"/>
            </a:br>
            <a:r>
              <a:rPr lang="en-IL" dirty="0"/>
              <a:t>1. the </a:t>
            </a:r>
            <a:r>
              <a:rPr lang="en-IL" b="1" i="1" u="sng" dirty="0"/>
              <a:t>chronological order</a:t>
            </a:r>
            <a:r>
              <a:rPr lang="en-IL" b="1" i="1" dirty="0"/>
              <a:t>,</a:t>
            </a:r>
            <a:r>
              <a:rPr lang="en-IL" dirty="0"/>
              <a:t> </a:t>
            </a:r>
            <a:br>
              <a:rPr lang="en-IL" dirty="0"/>
            </a:br>
            <a:r>
              <a:rPr lang="en-IL" dirty="0"/>
              <a:t>was thought to be Matthew, Mark, Luke,</a:t>
            </a:r>
            <a:br>
              <a:rPr lang="en-IL" dirty="0"/>
            </a:br>
            <a:r>
              <a:rPr lang="en-IL" dirty="0"/>
              <a:t>- as found in the lists from the fourth century onward, </a:t>
            </a:r>
            <a:br>
              <a:rPr lang="en-IL" dirty="0"/>
            </a:br>
            <a:r>
              <a:rPr lang="en-IL" dirty="0"/>
              <a:t>-e.g., the order used in Jerome’s Latin Vulgate translation </a:t>
            </a:r>
            <a:br>
              <a:rPr lang="en-IL" dirty="0"/>
            </a:br>
            <a:br>
              <a:rPr lang="en-IL" dirty="0"/>
            </a:br>
            <a:r>
              <a:rPr lang="en-IL" dirty="0"/>
              <a:t>2. each wrote </a:t>
            </a:r>
            <a:r>
              <a:rPr lang="en-IL" b="1" i="1" u="sng" dirty="0"/>
              <a:t>independently.</a:t>
            </a:r>
          </a:p>
        </p:txBody>
      </p:sp>
    </p:spTree>
    <p:extLst>
      <p:ext uri="{BB962C8B-B14F-4D97-AF65-F5344CB8AC3E}">
        <p14:creationId xmlns:p14="http://schemas.microsoft.com/office/powerpoint/2010/main" val="36446404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1B99-72D5-402C-3186-2F2777814AD0}"/>
              </a:ext>
            </a:extLst>
          </p:cNvPr>
          <p:cNvSpPr>
            <a:spLocks noGrp="1"/>
          </p:cNvSpPr>
          <p:nvPr>
            <p:ph type="title"/>
          </p:nvPr>
        </p:nvSpPr>
        <p:spPr>
          <a:xfrm>
            <a:off x="0" y="0"/>
            <a:ext cx="12192000" cy="3932959"/>
          </a:xfrm>
        </p:spPr>
        <p:txBody>
          <a:bodyPr>
            <a:normAutofit/>
          </a:bodyPr>
          <a:lstStyle/>
          <a:p>
            <a:pPr algn="ctr"/>
            <a:r>
              <a:rPr lang="en-IL" dirty="0"/>
              <a:t>HYPOTHESIS:</a:t>
            </a:r>
            <a:br>
              <a:rPr lang="en-IL" dirty="0"/>
            </a:br>
            <a:r>
              <a:rPr lang="en-IL" dirty="0"/>
              <a:t>It is possible to provide</a:t>
            </a:r>
            <a:br>
              <a:rPr lang="en-IL" dirty="0"/>
            </a:br>
            <a:r>
              <a:rPr lang="en-IL" dirty="0"/>
              <a:t>statistical proof of the direction of dependence </a:t>
            </a:r>
            <a:br>
              <a:rPr lang="en-IL" dirty="0"/>
            </a:br>
            <a:r>
              <a:rPr lang="en-US" dirty="0"/>
              <a:t>w</a:t>
            </a:r>
            <a:r>
              <a:rPr lang="en-IL" dirty="0"/>
              <a:t>ith</a:t>
            </a:r>
            <a:r>
              <a:rPr lang="en-US" dirty="0" err="1"/>
              <a:t>i</a:t>
            </a:r>
            <a:r>
              <a:rPr lang="en-IL" dirty="0"/>
              <a:t>n a linear sequence of the Gospels.</a:t>
            </a:r>
          </a:p>
        </p:txBody>
      </p:sp>
      <p:sp>
        <p:nvSpPr>
          <p:cNvPr id="3" name="Content Placeholder 2">
            <a:extLst>
              <a:ext uri="{FF2B5EF4-FFF2-40B4-BE49-F238E27FC236}">
                <a16:creationId xmlns:a16="http://schemas.microsoft.com/office/drawing/2014/main" id="{6E2831D7-C1DF-2244-1F6B-2A50766E4BC0}"/>
              </a:ext>
            </a:extLst>
          </p:cNvPr>
          <p:cNvSpPr>
            <a:spLocks noGrp="1"/>
          </p:cNvSpPr>
          <p:nvPr>
            <p:ph idx="1"/>
          </p:nvPr>
        </p:nvSpPr>
        <p:spPr>
          <a:xfrm>
            <a:off x="1115291" y="3587822"/>
            <a:ext cx="10515600" cy="2644728"/>
          </a:xfrm>
        </p:spPr>
        <p:txBody>
          <a:bodyPr>
            <a:normAutofit/>
          </a:bodyPr>
          <a:lstStyle/>
          <a:p>
            <a:pPr marL="0" indent="0" algn="ctr">
              <a:buNone/>
            </a:pPr>
            <a:r>
              <a:rPr lang="en-IL" dirty="0">
                <a:solidFill>
                  <a:srgbClr val="FF0000"/>
                </a:solidFill>
              </a:rPr>
              <a:t>Solid</a:t>
            </a:r>
            <a:r>
              <a:rPr lang="en-IL" dirty="0"/>
              <a:t> </a:t>
            </a:r>
            <a:r>
              <a:rPr lang="en-IL" dirty="0">
                <a:solidFill>
                  <a:srgbClr val="FF0000"/>
                </a:solidFill>
              </a:rPr>
              <a:t>EVIDENCE</a:t>
            </a:r>
            <a:r>
              <a:rPr lang="en-IL" dirty="0"/>
              <a:t>, </a:t>
            </a:r>
          </a:p>
          <a:p>
            <a:pPr marL="0" indent="0" algn="ctr">
              <a:buNone/>
            </a:pPr>
            <a:r>
              <a:rPr lang="en-IL" dirty="0"/>
              <a:t>via </a:t>
            </a:r>
          </a:p>
          <a:p>
            <a:pPr marL="0" indent="0" algn="ctr">
              <a:buNone/>
            </a:pPr>
            <a:r>
              <a:rPr lang="en-IL" dirty="0">
                <a:solidFill>
                  <a:srgbClr val="FF0000"/>
                </a:solidFill>
              </a:rPr>
              <a:t>publically observable, reproducible FACTS,</a:t>
            </a:r>
          </a:p>
          <a:p>
            <a:pPr marL="0" indent="0" algn="ctr">
              <a:buNone/>
            </a:pPr>
            <a:r>
              <a:rPr lang="en-US" dirty="0"/>
              <a:t>is available</a:t>
            </a:r>
            <a:r>
              <a:rPr lang="en-IL" dirty="0"/>
              <a:t>.</a:t>
            </a:r>
          </a:p>
        </p:txBody>
      </p:sp>
    </p:spTree>
    <p:extLst>
      <p:ext uri="{BB962C8B-B14F-4D97-AF65-F5344CB8AC3E}">
        <p14:creationId xmlns:p14="http://schemas.microsoft.com/office/powerpoint/2010/main" val="1345646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F03E-00C7-555C-F6D3-3F0D68B18A51}"/>
              </a:ext>
            </a:extLst>
          </p:cNvPr>
          <p:cNvSpPr>
            <a:spLocks noGrp="1"/>
          </p:cNvSpPr>
          <p:nvPr>
            <p:ph type="title"/>
          </p:nvPr>
        </p:nvSpPr>
        <p:spPr/>
        <p:txBody>
          <a:bodyPr>
            <a:normAutofit fontScale="90000"/>
          </a:bodyPr>
          <a:lstStyle/>
          <a:p>
            <a:pPr algn="ctr"/>
            <a:r>
              <a:rPr lang="en-IL" dirty="0"/>
              <a:t>A totally new precision </a:t>
            </a:r>
            <a:br>
              <a:rPr lang="en-IL" dirty="0"/>
            </a:br>
            <a:r>
              <a:rPr lang="en-IL" dirty="0"/>
              <a:t>of counting of statistical percentages </a:t>
            </a:r>
            <a:br>
              <a:rPr lang="en-IL" dirty="0"/>
            </a:br>
            <a:r>
              <a:rPr lang="en-IL" dirty="0">
                <a:solidFill>
                  <a:srgbClr val="FF0000"/>
                </a:solidFill>
              </a:rPr>
              <a:t>WITHIN Triple Tradition</a:t>
            </a:r>
          </a:p>
        </p:txBody>
      </p:sp>
      <p:sp>
        <p:nvSpPr>
          <p:cNvPr id="3" name="Content Placeholder 2">
            <a:extLst>
              <a:ext uri="{FF2B5EF4-FFF2-40B4-BE49-F238E27FC236}">
                <a16:creationId xmlns:a16="http://schemas.microsoft.com/office/drawing/2014/main" id="{FEA2987B-8C3B-223D-1E24-9F657EF65F28}"/>
              </a:ext>
            </a:extLst>
          </p:cNvPr>
          <p:cNvSpPr>
            <a:spLocks noGrp="1"/>
          </p:cNvSpPr>
          <p:nvPr>
            <p:ph idx="1"/>
          </p:nvPr>
        </p:nvSpPr>
        <p:spPr/>
        <p:txBody>
          <a:bodyPr>
            <a:normAutofit lnSpcReduction="10000"/>
          </a:bodyPr>
          <a:lstStyle/>
          <a:p>
            <a:pPr marL="0" indent="0">
              <a:buNone/>
            </a:pPr>
            <a:endParaRPr lang="en-US" b="1" dirty="0"/>
          </a:p>
          <a:p>
            <a:pPr marL="0" indent="0">
              <a:buNone/>
            </a:pPr>
            <a:r>
              <a:rPr lang="en-US" b="1" dirty="0"/>
              <a:t>A preview of NEWLY DISCOVERED FACTS (in rounded percentages)</a:t>
            </a:r>
            <a:endParaRPr lang="en-US" dirty="0"/>
          </a:p>
          <a:p>
            <a:pPr marL="0" indent="0">
              <a:buNone/>
            </a:pPr>
            <a:r>
              <a:rPr lang="en-US" dirty="0"/>
              <a:t>The empirically observable facts are:</a:t>
            </a:r>
            <a:br>
              <a:rPr lang="en-US" dirty="0"/>
            </a:br>
            <a:r>
              <a:rPr lang="en-US" dirty="0"/>
              <a:t>1. 32% of Mk's text within Triple Tradition consists of Lk wording </a:t>
            </a:r>
          </a:p>
          <a:p>
            <a:pPr marL="0" indent="0">
              <a:buNone/>
            </a:pPr>
            <a:r>
              <a:rPr lang="en-US" dirty="0"/>
              <a:t>2. 50% of Mt's text within Triple Tradition consists of Mk wording. </a:t>
            </a:r>
          </a:p>
          <a:p>
            <a:pPr marL="0" indent="0">
              <a:buNone/>
            </a:pPr>
            <a:r>
              <a:rPr lang="en-US" b="1" dirty="0"/>
              <a:t>3. 20% of Mt's text within Triple Tradition consists of Lk wording</a:t>
            </a:r>
            <a:r>
              <a:rPr lang="en-US" dirty="0"/>
              <a:t>. </a:t>
            </a:r>
          </a:p>
          <a:p>
            <a:pPr marL="0" indent="0">
              <a:buNone/>
            </a:pPr>
            <a:endParaRPr lang="en-US" dirty="0"/>
          </a:p>
          <a:p>
            <a:pPr marL="0" indent="0">
              <a:buNone/>
            </a:pPr>
            <a:r>
              <a:rPr lang="en-US" dirty="0"/>
              <a:t>These are facts which anyone can reduplicate, </a:t>
            </a:r>
          </a:p>
          <a:p>
            <a:pPr marL="0" indent="0">
              <a:buNone/>
            </a:pPr>
            <a:r>
              <a:rPr lang="en-US" dirty="0">
                <a:solidFill>
                  <a:srgbClr val="FF0000"/>
                </a:solidFill>
              </a:rPr>
              <a:t>but no one had thought to count</a:t>
            </a:r>
            <a:r>
              <a:rPr lang="en-US" dirty="0"/>
              <a:t>. </a:t>
            </a:r>
            <a:endParaRPr lang="en-IL" dirty="0"/>
          </a:p>
        </p:txBody>
      </p:sp>
    </p:spTree>
    <p:extLst>
      <p:ext uri="{BB962C8B-B14F-4D97-AF65-F5344CB8AC3E}">
        <p14:creationId xmlns:p14="http://schemas.microsoft.com/office/powerpoint/2010/main" val="3051176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11D8-3F42-15FA-D18E-47AC6AA96C0A}"/>
              </a:ext>
            </a:extLst>
          </p:cNvPr>
          <p:cNvSpPr>
            <a:spLocks noGrp="1"/>
          </p:cNvSpPr>
          <p:nvPr>
            <p:ph type="title"/>
          </p:nvPr>
        </p:nvSpPr>
        <p:spPr>
          <a:xfrm>
            <a:off x="838200" y="365125"/>
            <a:ext cx="11214370" cy="1325563"/>
          </a:xfrm>
        </p:spPr>
        <p:txBody>
          <a:bodyPr>
            <a:normAutofit fontScale="90000"/>
          </a:bodyPr>
          <a:lstStyle/>
          <a:p>
            <a:r>
              <a:rPr lang="en-IL" dirty="0">
                <a:solidFill>
                  <a:srgbClr val="FF0000"/>
                </a:solidFill>
              </a:rPr>
              <a:t>Why</a:t>
            </a:r>
            <a:r>
              <a:rPr lang="en-IL" dirty="0"/>
              <a:t> no one counted these facts is because they appeared to be irrelevant to the dominant theories.</a:t>
            </a:r>
          </a:p>
        </p:txBody>
      </p:sp>
      <p:sp>
        <p:nvSpPr>
          <p:cNvPr id="3" name="Content Placeholder 2">
            <a:extLst>
              <a:ext uri="{FF2B5EF4-FFF2-40B4-BE49-F238E27FC236}">
                <a16:creationId xmlns:a16="http://schemas.microsoft.com/office/drawing/2014/main" id="{3D966A93-99BF-905F-89E5-E8811F679C51}"/>
              </a:ext>
            </a:extLst>
          </p:cNvPr>
          <p:cNvSpPr>
            <a:spLocks noGrp="1"/>
          </p:cNvSpPr>
          <p:nvPr>
            <p:ph idx="1"/>
          </p:nvPr>
        </p:nvSpPr>
        <p:spPr/>
        <p:txBody>
          <a:bodyPr/>
          <a:lstStyle/>
          <a:p>
            <a:r>
              <a:rPr lang="en-IL" dirty="0"/>
              <a:t>The internal facts of the word relationships </a:t>
            </a:r>
            <a:r>
              <a:rPr lang="en-IL" dirty="0">
                <a:solidFill>
                  <a:srgbClr val="FF0000"/>
                </a:solidFill>
              </a:rPr>
              <a:t>within</a:t>
            </a:r>
            <a:r>
              <a:rPr lang="en-IL" dirty="0"/>
              <a:t> Triple Tradition become esp. relevant in terms of checking theories of </a:t>
            </a:r>
            <a:r>
              <a:rPr lang="en-IL" dirty="0">
                <a:solidFill>
                  <a:srgbClr val="FF0000"/>
                </a:solidFill>
              </a:rPr>
              <a:t>linear dependence </a:t>
            </a:r>
            <a:r>
              <a:rPr lang="en-IL" dirty="0"/>
              <a:t>between the gospels such as the Lindsey/Flusser theory of Lukan independence of the other gospels … the theory that, of our gospels, the first was Luke followed by Mark and then by Matthew.</a:t>
            </a:r>
          </a:p>
        </p:txBody>
      </p:sp>
    </p:spTree>
    <p:extLst>
      <p:ext uri="{BB962C8B-B14F-4D97-AF65-F5344CB8AC3E}">
        <p14:creationId xmlns:p14="http://schemas.microsoft.com/office/powerpoint/2010/main" val="37247990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F43B-E571-4160-E367-F36FA83A31BF}"/>
              </a:ext>
            </a:extLst>
          </p:cNvPr>
          <p:cNvSpPr>
            <a:spLocks noGrp="1"/>
          </p:cNvSpPr>
          <p:nvPr>
            <p:ph type="title"/>
          </p:nvPr>
        </p:nvSpPr>
        <p:spPr>
          <a:xfrm>
            <a:off x="127321" y="365125"/>
            <a:ext cx="11702005" cy="1325563"/>
          </a:xfrm>
        </p:spPr>
        <p:txBody>
          <a:bodyPr>
            <a:normAutofit fontScale="90000"/>
          </a:bodyPr>
          <a:lstStyle/>
          <a:p>
            <a:pPr algn="ctr"/>
            <a:r>
              <a:rPr lang="en-IL" dirty="0"/>
              <a:t>The statistics are theoretically capable of </a:t>
            </a:r>
            <a:r>
              <a:rPr lang="en-IL" dirty="0">
                <a:solidFill>
                  <a:srgbClr val="FF0000"/>
                </a:solidFill>
              </a:rPr>
              <a:t>disproving </a:t>
            </a:r>
            <a:br>
              <a:rPr lang="en-IL" dirty="0">
                <a:solidFill>
                  <a:srgbClr val="FF0000"/>
                </a:solidFill>
              </a:rPr>
            </a:br>
            <a:r>
              <a:rPr lang="en-IL" dirty="0"/>
              <a:t>all six options of linear dependence, </a:t>
            </a:r>
            <a:br>
              <a:rPr lang="en-IL" dirty="0"/>
            </a:br>
            <a:r>
              <a:rPr lang="en-IL" dirty="0"/>
              <a:t>and other theories as well.</a:t>
            </a:r>
          </a:p>
        </p:txBody>
      </p:sp>
      <p:sp>
        <p:nvSpPr>
          <p:cNvPr id="3" name="Content Placeholder 2">
            <a:extLst>
              <a:ext uri="{FF2B5EF4-FFF2-40B4-BE49-F238E27FC236}">
                <a16:creationId xmlns:a16="http://schemas.microsoft.com/office/drawing/2014/main" id="{9E636AA5-5AA8-C43F-AE6F-96915722A1E7}"/>
              </a:ext>
            </a:extLst>
          </p:cNvPr>
          <p:cNvSpPr>
            <a:spLocks noGrp="1"/>
          </p:cNvSpPr>
          <p:nvPr>
            <p:ph idx="1"/>
          </p:nvPr>
        </p:nvSpPr>
        <p:spPr>
          <a:xfrm>
            <a:off x="838200" y="2902070"/>
            <a:ext cx="10515600" cy="4351338"/>
          </a:xfrm>
        </p:spPr>
        <p:txBody>
          <a:bodyPr/>
          <a:lstStyle/>
          <a:p>
            <a:r>
              <a:rPr lang="en-IL" dirty="0"/>
              <a:t>Tension ran high during the research as to what would be the results!</a:t>
            </a:r>
          </a:p>
          <a:p>
            <a:pPr marL="0" indent="0">
              <a:buNone/>
            </a:pPr>
            <a:endParaRPr lang="en-IL" dirty="0"/>
          </a:p>
          <a:p>
            <a:endParaRPr lang="en-IL" dirty="0"/>
          </a:p>
          <a:p>
            <a:r>
              <a:rPr lang="en-IL" dirty="0"/>
              <a:t>In fact the statistics did disprove five of the six theories, </a:t>
            </a:r>
          </a:p>
          <a:p>
            <a:r>
              <a:rPr lang="en-IL" dirty="0"/>
              <a:t>and </a:t>
            </a:r>
            <a:r>
              <a:rPr lang="en-IL" dirty="0">
                <a:solidFill>
                  <a:srgbClr val="FF0000"/>
                </a:solidFill>
              </a:rPr>
              <a:t>only the LK&gt;MK&gt;MT sequence was supported</a:t>
            </a:r>
            <a:r>
              <a:rPr lang="en-IL" dirty="0"/>
              <a:t>. </a:t>
            </a:r>
          </a:p>
          <a:p>
            <a:endParaRPr lang="en-IL" dirty="0"/>
          </a:p>
        </p:txBody>
      </p:sp>
    </p:spTree>
    <p:extLst>
      <p:ext uri="{BB962C8B-B14F-4D97-AF65-F5344CB8AC3E}">
        <p14:creationId xmlns:p14="http://schemas.microsoft.com/office/powerpoint/2010/main" val="13353149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A9C2-7D90-FA4D-0637-EC8F8E89F86E}"/>
              </a:ext>
            </a:extLst>
          </p:cNvPr>
          <p:cNvSpPr>
            <a:spLocks noGrp="1"/>
          </p:cNvSpPr>
          <p:nvPr>
            <p:ph type="title"/>
          </p:nvPr>
        </p:nvSpPr>
        <p:spPr>
          <a:xfrm>
            <a:off x="838200" y="566665"/>
            <a:ext cx="10515600" cy="4115063"/>
          </a:xfrm>
        </p:spPr>
        <p:txBody>
          <a:bodyPr>
            <a:normAutofit fontScale="90000"/>
          </a:bodyPr>
          <a:lstStyle/>
          <a:p>
            <a:pPr algn="ctr"/>
            <a:r>
              <a:rPr lang="en-US" dirty="0"/>
              <a:t>But a </a:t>
            </a:r>
            <a:r>
              <a:rPr lang="en-IL" dirty="0"/>
              <a:t>sudden unexpected challenge </a:t>
            </a:r>
            <a:br>
              <a:rPr lang="en-IL" dirty="0"/>
            </a:br>
            <a:r>
              <a:rPr lang="en-IL" dirty="0"/>
              <a:t>to the theory of linear sequence</a:t>
            </a:r>
            <a:br>
              <a:rPr lang="en-IL" dirty="0"/>
            </a:br>
            <a:r>
              <a:rPr lang="en-IL" dirty="0"/>
              <a:t>did occurr during the research.</a:t>
            </a:r>
            <a:br>
              <a:rPr lang="en-IL" dirty="0"/>
            </a:br>
            <a:br>
              <a:rPr lang="en-IL" dirty="0"/>
            </a:br>
            <a:r>
              <a:rPr lang="en-IL" dirty="0"/>
              <a:t>The research threatened </a:t>
            </a:r>
            <a:br>
              <a:rPr lang="en-IL" dirty="0"/>
            </a:br>
            <a:r>
              <a:rPr lang="en-IL" dirty="0"/>
              <a:t>to negate also </a:t>
            </a:r>
            <a:br>
              <a:rPr lang="en-IL" dirty="0"/>
            </a:br>
            <a:r>
              <a:rPr lang="en-IL" dirty="0"/>
              <a:t>the remaining sixth option: </a:t>
            </a:r>
            <a:br>
              <a:rPr lang="en-IL" dirty="0"/>
            </a:br>
            <a:r>
              <a:rPr lang="en-IL" dirty="0"/>
              <a:t>the theory of the Lk-Mk-Mt sequence!</a:t>
            </a:r>
          </a:p>
        </p:txBody>
      </p:sp>
    </p:spTree>
    <p:extLst>
      <p:ext uri="{BB962C8B-B14F-4D97-AF65-F5344CB8AC3E}">
        <p14:creationId xmlns:p14="http://schemas.microsoft.com/office/powerpoint/2010/main" val="16678197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6AE5-226F-610B-05C1-62A633EFB705}"/>
              </a:ext>
            </a:extLst>
          </p:cNvPr>
          <p:cNvSpPr>
            <a:spLocks noGrp="1"/>
          </p:cNvSpPr>
          <p:nvPr>
            <p:ph type="title"/>
          </p:nvPr>
        </p:nvSpPr>
        <p:spPr>
          <a:xfrm>
            <a:off x="838200" y="291973"/>
            <a:ext cx="10515600" cy="1325563"/>
          </a:xfrm>
        </p:spPr>
        <p:txBody>
          <a:bodyPr/>
          <a:lstStyle/>
          <a:p>
            <a:pPr algn="ctr"/>
            <a:r>
              <a:rPr lang="en-IL" dirty="0"/>
              <a:t>Seeming </a:t>
            </a:r>
            <a:r>
              <a:rPr lang="en-IL" dirty="0">
                <a:solidFill>
                  <a:srgbClr val="FF0000"/>
                </a:solidFill>
              </a:rPr>
              <a:t>failure</a:t>
            </a:r>
            <a:r>
              <a:rPr lang="en-IL" dirty="0"/>
              <a:t> of confirmation </a:t>
            </a:r>
            <a:br>
              <a:rPr lang="en-IL" dirty="0"/>
            </a:br>
            <a:r>
              <a:rPr lang="en-IL" dirty="0"/>
              <a:t>for a linear sequence of the gospel texts</a:t>
            </a:r>
          </a:p>
        </p:txBody>
      </p:sp>
      <p:sp>
        <p:nvSpPr>
          <p:cNvPr id="3" name="Content Placeholder 2">
            <a:extLst>
              <a:ext uri="{FF2B5EF4-FFF2-40B4-BE49-F238E27FC236}">
                <a16:creationId xmlns:a16="http://schemas.microsoft.com/office/drawing/2014/main" id="{77991980-90E2-4826-38B9-8C7A27F73F73}"/>
              </a:ext>
            </a:extLst>
          </p:cNvPr>
          <p:cNvSpPr>
            <a:spLocks noGrp="1"/>
          </p:cNvSpPr>
          <p:nvPr>
            <p:ph idx="1"/>
          </p:nvPr>
        </p:nvSpPr>
        <p:spPr>
          <a:xfrm>
            <a:off x="838200" y="2067027"/>
            <a:ext cx="10515600" cy="4351338"/>
          </a:xfrm>
        </p:spPr>
        <p:txBody>
          <a:bodyPr>
            <a:normAutofit/>
          </a:bodyPr>
          <a:lstStyle/>
          <a:p>
            <a:pPr marL="0" indent="0">
              <a:buNone/>
            </a:pPr>
            <a:r>
              <a:rPr lang="en-US" dirty="0"/>
              <a:t>The empirically observable amount of </a:t>
            </a:r>
            <a:r>
              <a:rPr lang="en-US" dirty="0">
                <a:solidFill>
                  <a:srgbClr val="FF0000"/>
                </a:solidFill>
              </a:rPr>
              <a:t>20% </a:t>
            </a:r>
            <a:r>
              <a:rPr lang="en-US" dirty="0"/>
              <a:t>percentage appeared to contradict  the theory of Lindsey and </a:t>
            </a:r>
            <a:r>
              <a:rPr lang="en-US" dirty="0" err="1"/>
              <a:t>Flusser</a:t>
            </a:r>
            <a:r>
              <a:rPr lang="en-US" dirty="0"/>
              <a:t> about Lk priority </a:t>
            </a:r>
          </a:p>
          <a:p>
            <a:pPr marL="0" indent="0">
              <a:buNone/>
            </a:pPr>
            <a:endParaRPr lang="en-US" dirty="0"/>
          </a:p>
          <a:p>
            <a:pPr marL="0" indent="0" algn="ctr">
              <a:buNone/>
            </a:pPr>
            <a:r>
              <a:rPr lang="en-US" sz="4000" dirty="0"/>
              <a:t>because 50% of 32% is only </a:t>
            </a:r>
            <a:r>
              <a:rPr lang="en-US" sz="4000" b="1" dirty="0"/>
              <a:t>16%</a:t>
            </a:r>
            <a:r>
              <a:rPr lang="en-US" sz="4000" dirty="0"/>
              <a:t> of Mt. </a:t>
            </a:r>
          </a:p>
          <a:p>
            <a:pPr marL="0" indent="0" algn="ctr">
              <a:buNone/>
            </a:pPr>
            <a:endParaRPr lang="en-US" dirty="0"/>
          </a:p>
          <a:p>
            <a:pPr marL="0" indent="0" algn="ctr">
              <a:buNone/>
            </a:pPr>
            <a:r>
              <a:rPr lang="en-US" dirty="0"/>
              <a:t>According to the theory, </a:t>
            </a:r>
          </a:p>
          <a:p>
            <a:pPr marL="0" indent="0" algn="ctr">
              <a:buNone/>
            </a:pPr>
            <a:r>
              <a:rPr lang="en-US" dirty="0"/>
              <a:t>only 16% of Mt Triple Tradition </a:t>
            </a:r>
          </a:p>
          <a:p>
            <a:pPr marL="0" indent="0" algn="ctr">
              <a:buNone/>
            </a:pPr>
            <a:r>
              <a:rPr lang="en-US" dirty="0"/>
              <a:t>should consist of Lukan wording.  </a:t>
            </a:r>
          </a:p>
        </p:txBody>
      </p:sp>
    </p:spTree>
    <p:extLst>
      <p:ext uri="{BB962C8B-B14F-4D97-AF65-F5344CB8AC3E}">
        <p14:creationId xmlns:p14="http://schemas.microsoft.com/office/powerpoint/2010/main" val="9999573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8122-AEAD-D729-5E5D-89E00750E344}"/>
              </a:ext>
            </a:extLst>
          </p:cNvPr>
          <p:cNvSpPr>
            <a:spLocks noGrp="1"/>
          </p:cNvSpPr>
          <p:nvPr>
            <p:ph type="title"/>
          </p:nvPr>
        </p:nvSpPr>
        <p:spPr>
          <a:xfrm>
            <a:off x="55841" y="789407"/>
            <a:ext cx="12136159" cy="6145403"/>
          </a:xfrm>
        </p:spPr>
        <p:txBody>
          <a:bodyPr>
            <a:normAutofit/>
          </a:bodyPr>
          <a:lstStyle/>
          <a:p>
            <a:pPr marL="0" indent="0" algn="ctr"/>
            <a:r>
              <a:rPr lang="en-US" dirty="0"/>
              <a:t>Again, the cold harsh statistical truth </a:t>
            </a:r>
            <a:br>
              <a:rPr lang="en-US" dirty="0"/>
            </a:br>
            <a:r>
              <a:rPr lang="en-US" dirty="0">
                <a:solidFill>
                  <a:srgbClr val="FF0000"/>
                </a:solidFill>
              </a:rPr>
              <a:t>within TRIPLE TRADITION </a:t>
            </a:r>
            <a:br>
              <a:rPr lang="en-US" dirty="0">
                <a:solidFill>
                  <a:srgbClr val="FF0000"/>
                </a:solidFill>
              </a:rPr>
            </a:br>
            <a:r>
              <a:rPr lang="en-US" dirty="0"/>
              <a:t>was that a full </a:t>
            </a:r>
            <a:r>
              <a:rPr lang="en-US" dirty="0">
                <a:solidFill>
                  <a:srgbClr val="FF0000"/>
                </a:solidFill>
              </a:rPr>
              <a:t>20% </a:t>
            </a:r>
            <a:r>
              <a:rPr lang="en-US" dirty="0"/>
              <a:t>of Mt's text had Lk wording. </a:t>
            </a:r>
            <a:br>
              <a:rPr lang="en-US" dirty="0"/>
            </a:br>
            <a:br>
              <a:rPr lang="en-IL" dirty="0"/>
            </a:br>
            <a:r>
              <a:rPr lang="en-IL" dirty="0"/>
              <a:t>	</a:t>
            </a:r>
            <a:br>
              <a:rPr lang="en-IL" dirty="0">
                <a:solidFill>
                  <a:srgbClr val="FF0000"/>
                </a:solidFill>
              </a:rPr>
            </a:br>
            <a:endParaRPr lang="en-IL" dirty="0"/>
          </a:p>
        </p:txBody>
      </p:sp>
    </p:spTree>
    <p:extLst>
      <p:ext uri="{BB962C8B-B14F-4D97-AF65-F5344CB8AC3E}">
        <p14:creationId xmlns:p14="http://schemas.microsoft.com/office/powerpoint/2010/main" val="18376988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FAF4-6279-F3FA-DFC9-390F795B6D0E}"/>
              </a:ext>
            </a:extLst>
          </p:cNvPr>
          <p:cNvSpPr>
            <a:spLocks noGrp="1"/>
          </p:cNvSpPr>
          <p:nvPr>
            <p:ph type="title"/>
          </p:nvPr>
        </p:nvSpPr>
        <p:spPr>
          <a:xfrm>
            <a:off x="555213" y="358145"/>
            <a:ext cx="11081574" cy="1325563"/>
          </a:xfrm>
        </p:spPr>
        <p:txBody>
          <a:bodyPr>
            <a:normAutofit/>
          </a:bodyPr>
          <a:lstStyle/>
          <a:p>
            <a:pPr algn="ctr"/>
            <a:r>
              <a:rPr lang="en-IL" dirty="0"/>
              <a:t>Seeming </a:t>
            </a:r>
            <a:r>
              <a:rPr lang="en-IL" dirty="0">
                <a:solidFill>
                  <a:srgbClr val="FF0000"/>
                </a:solidFill>
              </a:rPr>
              <a:t>Failure? </a:t>
            </a:r>
            <a:r>
              <a:rPr lang="en-IL" dirty="0"/>
              <a:t>When starting with Luke’s text within Triple Tradition</a:t>
            </a:r>
          </a:p>
        </p:txBody>
      </p:sp>
      <p:sp>
        <p:nvSpPr>
          <p:cNvPr id="3" name="Content Placeholder 2">
            <a:extLst>
              <a:ext uri="{FF2B5EF4-FFF2-40B4-BE49-F238E27FC236}">
                <a16:creationId xmlns:a16="http://schemas.microsoft.com/office/drawing/2014/main" id="{6A61189A-CD4B-CB8B-CE68-F65548F8A438}"/>
              </a:ext>
            </a:extLst>
          </p:cNvPr>
          <p:cNvSpPr>
            <a:spLocks noGrp="1"/>
          </p:cNvSpPr>
          <p:nvPr>
            <p:ph idx="1"/>
          </p:nvPr>
        </p:nvSpPr>
        <p:spPr>
          <a:xfrm>
            <a:off x="838200" y="1958248"/>
            <a:ext cx="10515600" cy="4351338"/>
          </a:xfrm>
        </p:spPr>
        <p:txBody>
          <a:bodyPr>
            <a:normAutofit fontScale="70000" lnSpcReduction="20000"/>
          </a:bodyPr>
          <a:lstStyle/>
          <a:p>
            <a:pPr marL="914400" lvl="2" indent="0">
              <a:buNone/>
            </a:pPr>
            <a:r>
              <a:rPr lang="en-IL" sz="3800" dirty="0"/>
              <a:t>1. FACTS</a:t>
            </a:r>
            <a:r>
              <a:rPr lang="en-IL" sz="2800" dirty="0"/>
              <a:t>:</a:t>
            </a:r>
            <a:br>
              <a:rPr lang="en-IL" sz="2800" dirty="0"/>
            </a:br>
            <a:r>
              <a:rPr lang="en-IL" sz="2800" dirty="0"/>
              <a:t>	</a:t>
            </a:r>
            <a:r>
              <a:rPr lang="en-IL" sz="3600" dirty="0"/>
              <a:t>32% of Luke’s text remains in Mark</a:t>
            </a:r>
            <a:br>
              <a:rPr lang="en-IL" sz="3600" dirty="0"/>
            </a:br>
            <a:r>
              <a:rPr lang="en-IL" sz="3600" dirty="0"/>
              <a:t>	50% of Mark’s text in Matthew </a:t>
            </a:r>
          </a:p>
          <a:p>
            <a:pPr marL="914400" lvl="2" indent="0">
              <a:buNone/>
            </a:pPr>
            <a:r>
              <a:rPr lang="en-IL" sz="3600" dirty="0"/>
              <a:t>	and</a:t>
            </a:r>
            <a:br>
              <a:rPr lang="en-IL" sz="3600" dirty="0"/>
            </a:br>
            <a:r>
              <a:rPr lang="en-IL" sz="3600" dirty="0"/>
              <a:t>	</a:t>
            </a:r>
            <a:r>
              <a:rPr lang="en-IL" sz="3600" dirty="0">
                <a:solidFill>
                  <a:srgbClr val="FF0000"/>
                </a:solidFill>
              </a:rPr>
              <a:t>20% </a:t>
            </a:r>
            <a:r>
              <a:rPr lang="en-IL" sz="3600" dirty="0"/>
              <a:t>of Luke’s text remains in Matthew.</a:t>
            </a:r>
          </a:p>
          <a:p>
            <a:pPr marL="914400" lvl="2" indent="0">
              <a:buNone/>
            </a:pPr>
            <a:r>
              <a:rPr lang="en-IL" sz="3800" dirty="0"/>
              <a:t>2. THEORY’S PREDICTION</a:t>
            </a:r>
            <a:r>
              <a:rPr lang="en-IL" sz="3600" dirty="0"/>
              <a:t>: </a:t>
            </a:r>
          </a:p>
          <a:p>
            <a:pPr marL="914400" lvl="2" indent="0">
              <a:buNone/>
            </a:pPr>
            <a:r>
              <a:rPr lang="en-IL" sz="3600" dirty="0"/>
              <a:t>according to the theory of Lk-Mk-Mt  being in sequence	</a:t>
            </a:r>
          </a:p>
          <a:p>
            <a:pPr marL="914400" lvl="2" indent="0">
              <a:buNone/>
            </a:pPr>
            <a:r>
              <a:rPr lang="en-IL" sz="3600" dirty="0"/>
              <a:t>	only 16% of Lukan wording should be left! </a:t>
            </a:r>
          </a:p>
          <a:p>
            <a:pPr marL="914400" lvl="2" indent="0">
              <a:buNone/>
            </a:pPr>
            <a:r>
              <a:rPr lang="en-US" sz="3600" dirty="0"/>
              <a:t>	This is b</a:t>
            </a:r>
            <a:r>
              <a:rPr lang="en-IL" sz="3600" dirty="0"/>
              <a:t>ecause 50% of 32% = </a:t>
            </a:r>
            <a:r>
              <a:rPr lang="en-IL" sz="3600" dirty="0">
                <a:solidFill>
                  <a:srgbClr val="FF0000"/>
                </a:solidFill>
              </a:rPr>
              <a:t>16% </a:t>
            </a:r>
            <a:r>
              <a:rPr lang="en-IL" sz="3600" dirty="0"/>
              <a:t>, NOT 20%!</a:t>
            </a:r>
          </a:p>
          <a:p>
            <a:pPr marL="914400" lvl="2" indent="0">
              <a:buNone/>
            </a:pPr>
            <a:br>
              <a:rPr lang="en-IL" sz="3600" dirty="0"/>
            </a:br>
            <a:r>
              <a:rPr lang="en-IL" sz="3600" dirty="0"/>
              <a:t>SO, if indeed 20% of Lukan wording remains via Mark into Matthew,</a:t>
            </a:r>
          </a:p>
          <a:p>
            <a:pPr marL="914400" lvl="2" indent="0">
              <a:buNone/>
            </a:pPr>
            <a:r>
              <a:rPr lang="en-IL" sz="3600" dirty="0"/>
              <a:t> 	this would be a</a:t>
            </a:r>
            <a:r>
              <a:rPr lang="en-IL" sz="3600" dirty="0">
                <a:solidFill>
                  <a:srgbClr val="FF0000"/>
                </a:solidFill>
              </a:rPr>
              <a:t> failure </a:t>
            </a:r>
            <a:r>
              <a:rPr lang="en-IL" sz="3600" dirty="0"/>
              <a:t>of the hypothesis!</a:t>
            </a:r>
            <a:br>
              <a:rPr lang="en-IL" sz="2800" dirty="0"/>
            </a:br>
            <a:endParaRPr lang="en-IL" dirty="0"/>
          </a:p>
        </p:txBody>
      </p:sp>
    </p:spTree>
    <p:extLst>
      <p:ext uri="{BB962C8B-B14F-4D97-AF65-F5344CB8AC3E}">
        <p14:creationId xmlns:p14="http://schemas.microsoft.com/office/powerpoint/2010/main" val="7834620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490E5-4D0E-37A9-68EE-2D175A770FE0}"/>
              </a:ext>
            </a:extLst>
          </p:cNvPr>
          <p:cNvSpPr>
            <a:spLocks noGrp="1"/>
          </p:cNvSpPr>
          <p:nvPr>
            <p:ph type="title"/>
          </p:nvPr>
        </p:nvSpPr>
        <p:spPr>
          <a:xfrm>
            <a:off x="292608" y="591897"/>
            <a:ext cx="11053877" cy="4799406"/>
          </a:xfrm>
        </p:spPr>
        <p:txBody>
          <a:bodyPr>
            <a:normAutofit/>
          </a:bodyPr>
          <a:lstStyle/>
          <a:p>
            <a:pPr algn="ctr"/>
            <a:r>
              <a:rPr lang="en-IL" sz="3600" dirty="0"/>
              <a:t>Yet again, in the case of the theory of linear dependence, </a:t>
            </a:r>
            <a:br>
              <a:rPr lang="en-IL" sz="3600" dirty="0"/>
            </a:br>
            <a:r>
              <a:rPr lang="en-IL" sz="3600" dirty="0">
                <a:solidFill>
                  <a:srgbClr val="FF0000"/>
                </a:solidFill>
              </a:rPr>
              <a:t>only 16% </a:t>
            </a:r>
            <a:r>
              <a:rPr lang="en-IL" sz="3600" dirty="0"/>
              <a:t>of Luke’s wording </a:t>
            </a:r>
            <a:br>
              <a:rPr lang="en-IL" sz="3600" dirty="0"/>
            </a:br>
            <a:r>
              <a:rPr lang="en-IL" sz="3600" dirty="0"/>
              <a:t>should be found remaining in Matthew </a:t>
            </a:r>
            <a:br>
              <a:rPr lang="en-IL" dirty="0"/>
            </a:br>
            <a:br>
              <a:rPr lang="en-IL" dirty="0"/>
            </a:br>
            <a:r>
              <a:rPr lang="en-IL" dirty="0"/>
              <a:t>(32%x50% = </a:t>
            </a:r>
            <a:r>
              <a:rPr lang="en-IL" dirty="0">
                <a:solidFill>
                  <a:srgbClr val="FF0000"/>
                </a:solidFill>
              </a:rPr>
              <a:t>16%).</a:t>
            </a:r>
            <a:br>
              <a:rPr lang="en-IL" dirty="0">
                <a:solidFill>
                  <a:srgbClr val="FF0000"/>
                </a:solidFill>
              </a:rPr>
            </a:br>
            <a:br>
              <a:rPr lang="en-IL" dirty="0">
                <a:solidFill>
                  <a:srgbClr val="FF0000"/>
                </a:solidFill>
              </a:rPr>
            </a:br>
            <a:r>
              <a:rPr lang="en-IL" dirty="0"/>
              <a:t>This result indicated a tramatizing failure,</a:t>
            </a:r>
            <a:br>
              <a:rPr lang="en-IL" dirty="0"/>
            </a:br>
            <a:r>
              <a:rPr lang="en-IL" dirty="0"/>
              <a:t>as is obvious from the repetitions in this PPT!</a:t>
            </a:r>
          </a:p>
        </p:txBody>
      </p:sp>
    </p:spTree>
    <p:extLst>
      <p:ext uri="{BB962C8B-B14F-4D97-AF65-F5344CB8AC3E}">
        <p14:creationId xmlns:p14="http://schemas.microsoft.com/office/powerpoint/2010/main" val="26923530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123092" y="1828800"/>
            <a:ext cx="11869616" cy="4114800"/>
          </a:xfrm>
        </p:spPr>
        <p:txBody>
          <a:bodyPr>
            <a:normAutofit fontScale="90000"/>
          </a:bodyPr>
          <a:lstStyle/>
          <a:p>
            <a:pPr algn="ctr" eaLnBrk="1" hangingPunct="1">
              <a:defRPr/>
            </a:pPr>
            <a:r>
              <a:rPr lang="en-US" sz="4000" b="1" i="1" dirty="0">
                <a:solidFill>
                  <a:srgbClr val="FF0066"/>
                </a:solidFill>
                <a:latin typeface="Times New Roman" charset="0"/>
                <a:cs typeface="Times New Roman" charset="0"/>
              </a:rPr>
              <a:t>VERBAL IDENTITY FACTS:</a:t>
            </a:r>
            <a:br>
              <a:rPr lang="en-US" sz="8000" b="1" dirty="0">
                <a:latin typeface="Times New Roman" charset="0"/>
                <a:cs typeface="Times New Roman" charset="0"/>
              </a:rPr>
            </a:br>
            <a:r>
              <a:rPr lang="en-US" sz="4900" b="1" dirty="0">
                <a:latin typeface="Times New Roman" charset="0"/>
                <a:cs typeface="Times New Roman" charset="0"/>
              </a:rPr>
              <a:t>Mt-Lk</a:t>
            </a:r>
            <a:br>
              <a:rPr lang="en-US" sz="6700" b="1" dirty="0">
                <a:latin typeface="Times New Roman" charset="0"/>
                <a:cs typeface="Times New Roman" charset="0"/>
              </a:rPr>
            </a:br>
            <a:r>
              <a:rPr lang="en-US" sz="3100" b="1" dirty="0">
                <a:solidFill>
                  <a:srgbClr val="FF0066"/>
                </a:solidFill>
                <a:latin typeface="Times New Roman" charset="0"/>
                <a:cs typeface="Times New Roman" charset="0"/>
              </a:rPr>
              <a:t>WITHIN</a:t>
            </a:r>
            <a:br>
              <a:rPr lang="en-US" sz="3100" b="1" dirty="0">
                <a:solidFill>
                  <a:srgbClr val="FF0066"/>
                </a:solidFill>
                <a:latin typeface="Times New Roman" charset="0"/>
                <a:cs typeface="Times New Roman" charset="0"/>
              </a:rPr>
            </a:br>
            <a:r>
              <a:rPr lang="en-US" sz="3100" b="1" dirty="0">
                <a:solidFill>
                  <a:srgbClr val="FF0066"/>
                </a:solidFill>
                <a:latin typeface="Times New Roman" charset="0"/>
                <a:cs typeface="Times New Roman" charset="0"/>
              </a:rPr>
              <a:t>Triple Tradition</a:t>
            </a:r>
            <a:br>
              <a:rPr lang="en-US" sz="3100" b="1" dirty="0">
                <a:latin typeface="Times New Roman" charset="0"/>
                <a:cs typeface="Times New Roman" charset="0"/>
              </a:rPr>
            </a:br>
            <a:r>
              <a:rPr lang="en-US" sz="3100" b="1" dirty="0">
                <a:latin typeface="Times New Roman" charset="0"/>
                <a:cs typeface="Times New Roman" charset="0"/>
              </a:rPr>
              <a:t>= </a:t>
            </a:r>
            <a:r>
              <a:rPr lang="en-US" sz="6700" b="1" dirty="0">
                <a:latin typeface="Times New Roman" charset="0"/>
                <a:cs typeface="Times New Roman" charset="0"/>
              </a:rPr>
              <a:t>20% of Mt text remains in Lk, </a:t>
            </a:r>
            <a:br>
              <a:rPr lang="en-US" sz="6700" b="1" dirty="0">
                <a:latin typeface="Times New Roman" charset="0"/>
                <a:cs typeface="Times New Roman" charset="0"/>
              </a:rPr>
            </a:br>
            <a:r>
              <a:rPr lang="en-US" sz="6700" b="1" dirty="0">
                <a:latin typeface="Times New Roman" charset="0"/>
                <a:cs typeface="Times New Roman" charset="0"/>
              </a:rPr>
              <a:t>NOT the predicted 16%!</a:t>
            </a:r>
            <a:br>
              <a:rPr lang="en-US" sz="8000" b="1" dirty="0">
                <a:solidFill>
                  <a:srgbClr val="FF0066"/>
                </a:solidFill>
                <a:latin typeface="Times New Roman" charset="0"/>
                <a:cs typeface="Times New Roman" charset="0"/>
              </a:rPr>
            </a:br>
            <a:endParaRPr lang="fi-FI" sz="8000" b="1" dirty="0">
              <a:solidFill>
                <a:srgbClr val="FF0066"/>
              </a:solidFill>
              <a:latin typeface="Times New Roman" charset="0"/>
              <a:cs typeface="Times New Roman" charset="0"/>
            </a:endParaRPr>
          </a:p>
        </p:txBody>
      </p:sp>
      <p:sp>
        <p:nvSpPr>
          <p:cNvPr id="305155" name="Text Box 3"/>
          <p:cNvSpPr txBox="1">
            <a:spLocks noChangeArrowheads="1"/>
          </p:cNvSpPr>
          <p:nvPr/>
        </p:nvSpPr>
        <p:spPr bwMode="auto">
          <a:xfrm>
            <a:off x="777302" y="0"/>
            <a:ext cx="106374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4400" b="1" dirty="0">
                <a:solidFill>
                  <a:schemeClr val="tx2"/>
                </a:solidFill>
                <a:cs typeface="Arial" charset="0"/>
              </a:rPr>
              <a:t>FACT:   potential DESTRUCTION of the theory</a:t>
            </a:r>
            <a:endParaRPr lang="fi-FI" sz="4400" b="1" dirty="0">
              <a:solidFill>
                <a:schemeClr val="tx2"/>
              </a:solidFill>
              <a:cs typeface="Arial" charset="0"/>
            </a:endParaRPr>
          </a:p>
        </p:txBody>
      </p:sp>
    </p:spTree>
    <p:extLst>
      <p:ext uri="{BB962C8B-B14F-4D97-AF65-F5344CB8AC3E}">
        <p14:creationId xmlns:p14="http://schemas.microsoft.com/office/powerpoint/2010/main" val="1306705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7B80782E-6E5C-D8B6-537E-3FA54EC51DCB}"/>
              </a:ext>
            </a:extLst>
          </p:cNvPr>
          <p:cNvSpPr>
            <a:spLocks noGrp="1" noChangeArrowheads="1"/>
          </p:cNvSpPr>
          <p:nvPr>
            <p:ph type="title"/>
          </p:nvPr>
        </p:nvSpPr>
        <p:spPr>
          <a:xfrm>
            <a:off x="457200" y="274638"/>
            <a:ext cx="11138170" cy="5516562"/>
          </a:xfrm>
        </p:spPr>
        <p:txBody>
          <a:bodyPr>
            <a:normAutofit/>
          </a:bodyPr>
          <a:lstStyle/>
          <a:p>
            <a:pPr algn="ctr"/>
            <a:r>
              <a:rPr lang="en-IL" dirty="0">
                <a:solidFill>
                  <a:srgbClr val="FF0000"/>
                </a:solidFill>
              </a:rPr>
              <a:t>CHALLENGE</a:t>
            </a:r>
            <a:r>
              <a:rPr lang="en-IL" dirty="0"/>
              <a:t> to the uncritical acceptance </a:t>
            </a:r>
            <a:br>
              <a:rPr lang="en-IL" dirty="0"/>
            </a:br>
            <a:r>
              <a:rPr lang="en-IL" dirty="0"/>
              <a:t>of the simple assumptions:</a:t>
            </a:r>
            <a:br>
              <a:rPr lang="en-US" altLang="en-IL" dirty="0">
                <a:solidFill>
                  <a:schemeClr val="tx1"/>
                </a:solidFill>
              </a:rPr>
            </a:br>
            <a:r>
              <a:rPr lang="en-US" altLang="en-IL" dirty="0">
                <a:solidFill>
                  <a:schemeClr val="tx1"/>
                </a:solidFill>
              </a:rPr>
              <a:t>In the </a:t>
            </a:r>
            <a:r>
              <a:rPr lang="en-US" altLang="en-IL" b="1" u="sng" dirty="0">
                <a:solidFill>
                  <a:schemeClr val="tx1"/>
                </a:solidFill>
              </a:rPr>
              <a:t>early 400s</a:t>
            </a:r>
            <a:br>
              <a:rPr lang="en-US" altLang="en-IL" dirty="0">
                <a:solidFill>
                  <a:schemeClr val="tx1"/>
                </a:solidFill>
              </a:rPr>
            </a:br>
            <a:r>
              <a:rPr lang="en-US" altLang="en-IL" dirty="0">
                <a:solidFill>
                  <a:schemeClr val="tx1"/>
                </a:solidFill>
              </a:rPr>
              <a:t>Luke </a:t>
            </a:r>
            <a:r>
              <a:rPr lang="en-US" altLang="en-IL" dirty="0"/>
              <a:t>is still considered </a:t>
            </a:r>
            <a:r>
              <a:rPr lang="en-US" altLang="en-IL" dirty="0">
                <a:solidFill>
                  <a:schemeClr val="tx1"/>
                </a:solidFill>
              </a:rPr>
              <a:t>the last of the three,</a:t>
            </a:r>
            <a:br>
              <a:rPr lang="en-US" altLang="en-IL" dirty="0"/>
            </a:br>
            <a:br>
              <a:rPr lang="en-US" altLang="en-IL" dirty="0"/>
            </a:br>
            <a:r>
              <a:rPr lang="en-US" altLang="en-IL" dirty="0"/>
              <a:t>but not independent,</a:t>
            </a:r>
            <a:br>
              <a:rPr lang="en-US" altLang="en-IL" dirty="0"/>
            </a:br>
            <a:r>
              <a:rPr lang="en-US" altLang="en-IL" dirty="0">
                <a:solidFill>
                  <a:srgbClr val="FF0000"/>
                </a:solidFill>
              </a:rPr>
              <a:t> </a:t>
            </a:r>
            <a:r>
              <a:rPr lang="en-US" altLang="en-IL" b="1" dirty="0">
                <a:solidFill>
                  <a:srgbClr val="FF0000"/>
                </a:solidFill>
              </a:rPr>
              <a:t>he copied </a:t>
            </a:r>
            <a:br>
              <a:rPr lang="en-US" altLang="en-IL" dirty="0"/>
            </a:br>
            <a:r>
              <a:rPr lang="en-US" altLang="en-IL" dirty="0"/>
              <a:t>from both Mt and Mk</a:t>
            </a:r>
            <a:endParaRPr lang="fi-FI" altLang="en-IL" dirty="0"/>
          </a:p>
        </p:txBody>
      </p:sp>
    </p:spTree>
    <p:extLst>
      <p:ext uri="{BB962C8B-B14F-4D97-AF65-F5344CB8AC3E}">
        <p14:creationId xmlns:p14="http://schemas.microsoft.com/office/powerpoint/2010/main" val="5746018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F538E-F9A1-6B8E-9124-45C471CBC66B}"/>
              </a:ext>
            </a:extLst>
          </p:cNvPr>
          <p:cNvSpPr>
            <a:spLocks noGrp="1"/>
          </p:cNvSpPr>
          <p:nvPr>
            <p:ph type="title"/>
          </p:nvPr>
        </p:nvSpPr>
        <p:spPr/>
        <p:txBody>
          <a:bodyPr/>
          <a:lstStyle/>
          <a:p>
            <a:pPr algn="ctr"/>
            <a:r>
              <a:rPr lang="en-IL" dirty="0"/>
              <a:t>The clue of the Eureka moment </a:t>
            </a:r>
            <a:br>
              <a:rPr lang="en-IL" dirty="0"/>
            </a:br>
            <a:r>
              <a:rPr lang="en-IL" dirty="0"/>
              <a:t>- </a:t>
            </a:r>
            <a:r>
              <a:rPr lang="en-IL" dirty="0">
                <a:solidFill>
                  <a:srgbClr val="FF0000"/>
                </a:solidFill>
              </a:rPr>
              <a:t>VIA MARK!</a:t>
            </a:r>
            <a:endParaRPr lang="en-IL" dirty="0"/>
          </a:p>
        </p:txBody>
      </p:sp>
      <p:sp>
        <p:nvSpPr>
          <p:cNvPr id="3" name="Content Placeholder 2">
            <a:extLst>
              <a:ext uri="{FF2B5EF4-FFF2-40B4-BE49-F238E27FC236}">
                <a16:creationId xmlns:a16="http://schemas.microsoft.com/office/drawing/2014/main" id="{CCA3E7BE-2976-8307-3B00-53C27CF42D50}"/>
              </a:ext>
            </a:extLst>
          </p:cNvPr>
          <p:cNvSpPr>
            <a:spLocks noGrp="1"/>
          </p:cNvSpPr>
          <p:nvPr>
            <p:ph idx="1"/>
          </p:nvPr>
        </p:nvSpPr>
        <p:spPr/>
        <p:txBody>
          <a:bodyPr>
            <a:normAutofit/>
          </a:bodyPr>
          <a:lstStyle/>
          <a:p>
            <a:pPr marL="0" indent="0" algn="ctr">
              <a:buNone/>
            </a:pPr>
            <a:r>
              <a:rPr lang="en-IL" dirty="0"/>
              <a:t>In order for the statistics to be relevant, </a:t>
            </a:r>
          </a:p>
          <a:p>
            <a:pPr marL="0" indent="0" algn="ctr">
              <a:buNone/>
            </a:pPr>
            <a:r>
              <a:rPr lang="en-IL" dirty="0"/>
              <a:t>they had to be counts of </a:t>
            </a:r>
          </a:p>
          <a:p>
            <a:pPr marL="0" indent="0" algn="ctr">
              <a:buNone/>
            </a:pPr>
            <a:r>
              <a:rPr lang="en-IL" dirty="0"/>
              <a:t>what </a:t>
            </a:r>
            <a:r>
              <a:rPr lang="en-IL" dirty="0">
                <a:solidFill>
                  <a:srgbClr val="FF0000"/>
                </a:solidFill>
              </a:rPr>
              <a:t>survived</a:t>
            </a:r>
            <a:r>
              <a:rPr lang="en-IL" dirty="0"/>
              <a:t> of Lukan wording in Matthew </a:t>
            </a:r>
          </a:p>
          <a:p>
            <a:pPr marL="0" indent="0" algn="ctr">
              <a:buNone/>
            </a:pPr>
            <a:r>
              <a:rPr lang="en-IL" dirty="0">
                <a:solidFill>
                  <a:srgbClr val="FF0000"/>
                </a:solidFill>
              </a:rPr>
              <a:t>VIA MARK</a:t>
            </a:r>
            <a:r>
              <a:rPr lang="en-IL" dirty="0"/>
              <a:t>. </a:t>
            </a:r>
          </a:p>
          <a:p>
            <a:pPr marL="0" indent="0" algn="ctr">
              <a:buNone/>
            </a:pPr>
            <a:endParaRPr lang="en-IL" dirty="0"/>
          </a:p>
          <a:p>
            <a:pPr marL="0" indent="0" algn="ctr">
              <a:buNone/>
            </a:pPr>
            <a:r>
              <a:rPr lang="en-IL" dirty="0"/>
              <a:t>IF </a:t>
            </a:r>
          </a:p>
          <a:p>
            <a:pPr marL="0" indent="0" algn="ctr">
              <a:buNone/>
            </a:pPr>
            <a:r>
              <a:rPr lang="en-IL" dirty="0"/>
              <a:t>the wording had come from Luke into Matthew in any other way, </a:t>
            </a:r>
          </a:p>
          <a:p>
            <a:pPr marL="0" indent="0" algn="ctr">
              <a:buNone/>
            </a:pPr>
            <a:r>
              <a:rPr lang="en-IL" dirty="0"/>
              <a:t>they were irrelevant to the calculation.</a:t>
            </a:r>
          </a:p>
        </p:txBody>
      </p:sp>
    </p:spTree>
    <p:extLst>
      <p:ext uri="{BB962C8B-B14F-4D97-AF65-F5344CB8AC3E}">
        <p14:creationId xmlns:p14="http://schemas.microsoft.com/office/powerpoint/2010/main" val="28271085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C929-0059-67E7-1DCD-11D6E58521C8}"/>
              </a:ext>
            </a:extLst>
          </p:cNvPr>
          <p:cNvSpPr>
            <a:spLocks noGrp="1"/>
          </p:cNvSpPr>
          <p:nvPr>
            <p:ph type="title"/>
          </p:nvPr>
        </p:nvSpPr>
        <p:spPr>
          <a:xfrm>
            <a:off x="838200" y="365125"/>
            <a:ext cx="10515600" cy="5611393"/>
          </a:xfrm>
        </p:spPr>
        <p:txBody>
          <a:bodyPr>
            <a:normAutofit fontScale="90000"/>
          </a:bodyPr>
          <a:lstStyle/>
          <a:p>
            <a:pPr algn="ctr"/>
            <a:r>
              <a:rPr lang="en-IL" dirty="0"/>
              <a:t>It became necessary to </a:t>
            </a:r>
            <a:r>
              <a:rPr lang="en-IL" u="sng" dirty="0"/>
              <a:t>eliminate</a:t>
            </a:r>
            <a:r>
              <a:rPr lang="en-IL" dirty="0"/>
              <a:t> all ifs words that were common to MT-LK, but not found in MK. </a:t>
            </a:r>
            <a:br>
              <a:rPr lang="en-IL" dirty="0"/>
            </a:br>
            <a:br>
              <a:rPr lang="en-IL" dirty="0"/>
            </a:br>
            <a:r>
              <a:rPr lang="en-IL" b="1" dirty="0"/>
              <a:t>The count revealed that </a:t>
            </a:r>
            <a:r>
              <a:rPr lang="en-IL" b="1" dirty="0">
                <a:solidFill>
                  <a:srgbClr val="FF0000"/>
                </a:solidFill>
              </a:rPr>
              <a:t>4% </a:t>
            </a:r>
            <a:r>
              <a:rPr lang="en-IL" b="1" dirty="0"/>
              <a:t>of the Lukan-Matthean parallel texts consisted of words </a:t>
            </a:r>
            <a:br>
              <a:rPr lang="en-IL" b="1" dirty="0">
                <a:solidFill>
                  <a:srgbClr val="FF0000"/>
                </a:solidFill>
              </a:rPr>
            </a:br>
            <a:r>
              <a:rPr lang="en-IL" b="1" dirty="0">
                <a:solidFill>
                  <a:srgbClr val="FF0000"/>
                </a:solidFill>
              </a:rPr>
              <a:t>NOT found in MARK! </a:t>
            </a:r>
            <a:br>
              <a:rPr lang="en-IL" dirty="0">
                <a:solidFill>
                  <a:srgbClr val="FF0000"/>
                </a:solidFill>
              </a:rPr>
            </a:br>
            <a:r>
              <a:rPr lang="en-IL" dirty="0"/>
              <a:t>The calculation proved that the theory of linear dependence of LK&gt;MK&gt;MT was correct after all since it had predicted the 16%.</a:t>
            </a:r>
            <a:br>
              <a:rPr lang="en-IL" dirty="0"/>
            </a:br>
            <a:r>
              <a:rPr lang="en-IL" dirty="0"/>
              <a:t>20%-</a:t>
            </a:r>
            <a:r>
              <a:rPr lang="en-IL" dirty="0">
                <a:solidFill>
                  <a:srgbClr val="FF0000"/>
                </a:solidFill>
              </a:rPr>
              <a:t>4%</a:t>
            </a:r>
            <a:r>
              <a:rPr lang="en-IL" dirty="0"/>
              <a:t> = 16%</a:t>
            </a:r>
            <a:br>
              <a:rPr lang="en-IL" dirty="0"/>
            </a:br>
            <a:endParaRPr lang="en-IL" dirty="0"/>
          </a:p>
        </p:txBody>
      </p:sp>
    </p:spTree>
    <p:extLst>
      <p:ext uri="{BB962C8B-B14F-4D97-AF65-F5344CB8AC3E}">
        <p14:creationId xmlns:p14="http://schemas.microsoft.com/office/powerpoint/2010/main" val="22294317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5C96-222A-8609-CAA0-6274B877A5DF}"/>
              </a:ext>
            </a:extLst>
          </p:cNvPr>
          <p:cNvSpPr>
            <a:spLocks noGrp="1"/>
          </p:cNvSpPr>
          <p:nvPr>
            <p:ph type="title"/>
          </p:nvPr>
        </p:nvSpPr>
        <p:spPr/>
        <p:txBody>
          <a:bodyPr/>
          <a:lstStyle/>
          <a:p>
            <a:pPr algn="ctr"/>
            <a:r>
              <a:rPr lang="en-IL" dirty="0">
                <a:solidFill>
                  <a:srgbClr val="FF0000"/>
                </a:solidFill>
              </a:rPr>
              <a:t>“MINOR” AGREEMENTS</a:t>
            </a:r>
            <a:endParaRPr lang="en-IL" dirty="0"/>
          </a:p>
        </p:txBody>
      </p:sp>
      <p:sp>
        <p:nvSpPr>
          <p:cNvPr id="3" name="Content Placeholder 2">
            <a:extLst>
              <a:ext uri="{FF2B5EF4-FFF2-40B4-BE49-F238E27FC236}">
                <a16:creationId xmlns:a16="http://schemas.microsoft.com/office/drawing/2014/main" id="{1A01E089-969E-57C3-25E8-DB624CF27257}"/>
              </a:ext>
            </a:extLst>
          </p:cNvPr>
          <p:cNvSpPr>
            <a:spLocks noGrp="1"/>
          </p:cNvSpPr>
          <p:nvPr>
            <p:ph idx="1"/>
          </p:nvPr>
        </p:nvSpPr>
        <p:spPr/>
        <p:txBody>
          <a:bodyPr/>
          <a:lstStyle/>
          <a:p>
            <a:r>
              <a:rPr lang="en-IL" dirty="0"/>
              <a:t>In the scholarly world these agreements of LK - MT have been a problem for MK priority – as to their origin. The agreements have been sidelined as unimportant and named </a:t>
            </a:r>
            <a:r>
              <a:rPr lang="en-IL" dirty="0">
                <a:solidFill>
                  <a:srgbClr val="FF0000"/>
                </a:solidFill>
              </a:rPr>
              <a:t>“MINOR” AGREEMENTS.</a:t>
            </a:r>
          </a:p>
          <a:p>
            <a:endParaRPr lang="en-IL" dirty="0">
              <a:solidFill>
                <a:srgbClr val="FF0000"/>
              </a:solidFill>
            </a:endParaRPr>
          </a:p>
          <a:p>
            <a:r>
              <a:rPr lang="en-IL" dirty="0"/>
              <a:t>It turns out that they are minor in number, but </a:t>
            </a:r>
            <a:r>
              <a:rPr lang="en-IL" dirty="0">
                <a:solidFill>
                  <a:srgbClr val="FF0000"/>
                </a:solidFill>
              </a:rPr>
              <a:t>MAJOR in significance</a:t>
            </a:r>
            <a:r>
              <a:rPr lang="en-IL" dirty="0"/>
              <a:t>, since they clinch the argument for the only one of the six options of linear sequence that survives:</a:t>
            </a:r>
          </a:p>
          <a:p>
            <a:pPr algn="ctr"/>
            <a:r>
              <a:rPr lang="en-IL" dirty="0"/>
              <a:t>LK&gt;MK&gt;MT 	</a:t>
            </a:r>
          </a:p>
          <a:p>
            <a:endParaRPr lang="en-IL" dirty="0"/>
          </a:p>
        </p:txBody>
      </p:sp>
    </p:spTree>
    <p:extLst>
      <p:ext uri="{BB962C8B-B14F-4D97-AF65-F5344CB8AC3E}">
        <p14:creationId xmlns:p14="http://schemas.microsoft.com/office/powerpoint/2010/main" val="9685645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50632" y="-6068"/>
            <a:ext cx="12115800" cy="5776167"/>
          </a:xfrm>
        </p:spPr>
        <p:txBody>
          <a:bodyPr>
            <a:normAutofit/>
          </a:bodyPr>
          <a:lstStyle/>
          <a:p>
            <a:pPr algn="ctr">
              <a:defRPr/>
            </a:pPr>
            <a:r>
              <a:rPr lang="en-US" sz="4000" b="1" i="1" dirty="0">
                <a:latin typeface="Times New Roman" charset="0"/>
                <a:cs typeface="Times New Roman" charset="0"/>
              </a:rPr>
              <a:t>VERBAL IDENTITY</a:t>
            </a:r>
            <a:r>
              <a:rPr lang="en-US" sz="8000" b="1" dirty="0">
                <a:latin typeface="Times New Roman" charset="0"/>
                <a:cs typeface="Times New Roman" charset="0"/>
              </a:rPr>
              <a:t> </a:t>
            </a:r>
            <a:r>
              <a:rPr lang="en-US" sz="4000" b="1" dirty="0">
                <a:solidFill>
                  <a:srgbClr val="FF0066"/>
                </a:solidFill>
                <a:latin typeface="Times New Roman" charset="0"/>
                <a:cs typeface="Times New Roman" charset="0"/>
              </a:rPr>
              <a:t>WITHIN </a:t>
            </a:r>
            <a:r>
              <a:rPr lang="en-US" sz="4000" b="1" dirty="0">
                <a:latin typeface="Times New Roman" charset="0"/>
                <a:cs typeface="Times New Roman" charset="0"/>
              </a:rPr>
              <a:t>Triple Tradition</a:t>
            </a:r>
            <a:br>
              <a:rPr lang="en-US" sz="8000" b="1" dirty="0">
                <a:latin typeface="Times New Roman" charset="0"/>
                <a:cs typeface="Times New Roman" charset="0"/>
              </a:rPr>
            </a:br>
            <a:r>
              <a:rPr lang="en-US" sz="6000" b="1" dirty="0">
                <a:latin typeface="Times New Roman" charset="0"/>
                <a:cs typeface="Times New Roman" charset="0"/>
              </a:rPr>
              <a:t>Mt-</a:t>
            </a:r>
            <a:r>
              <a:rPr lang="en-US" sz="6000" b="1" dirty="0">
                <a:solidFill>
                  <a:srgbClr val="FF0000"/>
                </a:solidFill>
                <a:latin typeface="Times New Roman" charset="0"/>
                <a:cs typeface="Times New Roman" charset="0"/>
              </a:rPr>
              <a:t>Mk</a:t>
            </a:r>
            <a:r>
              <a:rPr lang="en-US" sz="6000" b="1" dirty="0">
                <a:latin typeface="Times New Roman" charset="0"/>
                <a:cs typeface="Times New Roman" charset="0"/>
              </a:rPr>
              <a:t>-Lk</a:t>
            </a:r>
            <a:br>
              <a:rPr lang="en-US" sz="8000" b="1" dirty="0">
                <a:latin typeface="Times New Roman" charset="0"/>
                <a:cs typeface="Times New Roman" charset="0"/>
              </a:rPr>
            </a:br>
            <a:br>
              <a:rPr lang="en-US" sz="4000" b="1" dirty="0">
                <a:solidFill>
                  <a:srgbClr val="FF0066"/>
                </a:solidFill>
                <a:latin typeface="Times New Roman" charset="0"/>
                <a:cs typeface="Times New Roman" charset="0"/>
              </a:rPr>
            </a:br>
            <a:br>
              <a:rPr lang="en-US" sz="4000" b="1" dirty="0">
                <a:latin typeface="Times New Roman" charset="0"/>
                <a:cs typeface="Times New Roman" charset="0"/>
              </a:rPr>
            </a:br>
            <a:r>
              <a:rPr lang="en-US" sz="6000" b="1" dirty="0">
                <a:solidFill>
                  <a:srgbClr val="FF0000"/>
                </a:solidFill>
                <a:latin typeface="Times New Roman" charset="0"/>
                <a:cs typeface="Times New Roman" charset="0"/>
              </a:rPr>
              <a:t>ONLY 16% of Lukan wording </a:t>
            </a:r>
            <a:br>
              <a:rPr lang="en-US" sz="6000" b="1" dirty="0">
                <a:solidFill>
                  <a:srgbClr val="FF0000"/>
                </a:solidFill>
                <a:latin typeface="Times New Roman" charset="0"/>
                <a:cs typeface="Times New Roman" charset="0"/>
              </a:rPr>
            </a:br>
            <a:r>
              <a:rPr lang="en-US" sz="6000" b="1" dirty="0">
                <a:latin typeface="Times New Roman" charset="0"/>
                <a:cs typeface="Times New Roman" charset="0"/>
              </a:rPr>
              <a:t>is</a:t>
            </a:r>
            <a:r>
              <a:rPr lang="en-US" sz="6000" b="1" dirty="0">
                <a:solidFill>
                  <a:srgbClr val="FF0000"/>
                </a:solidFill>
                <a:latin typeface="Times New Roman" charset="0"/>
                <a:cs typeface="Times New Roman" charset="0"/>
              </a:rPr>
              <a:t> </a:t>
            </a:r>
            <a:r>
              <a:rPr lang="en-US" sz="6000" b="1" dirty="0">
                <a:latin typeface="Times New Roman" charset="0"/>
                <a:cs typeface="Times New Roman" charset="0"/>
              </a:rPr>
              <a:t>left in Matthew (</a:t>
            </a:r>
            <a:r>
              <a:rPr lang="en-US" sz="6000" b="1" dirty="0">
                <a:solidFill>
                  <a:srgbClr val="FF0000"/>
                </a:solidFill>
                <a:latin typeface="Times New Roman" charset="0"/>
                <a:cs typeface="Times New Roman" charset="0"/>
              </a:rPr>
              <a:t>VIA </a:t>
            </a:r>
            <a:r>
              <a:rPr lang="en-US" sz="6000" b="1" dirty="0">
                <a:latin typeface="Times New Roman" charset="0"/>
                <a:cs typeface="Times New Roman" charset="0"/>
              </a:rPr>
              <a:t>Mark)</a:t>
            </a:r>
            <a:endParaRPr lang="fi-FI" sz="6000" b="1" dirty="0">
              <a:solidFill>
                <a:srgbClr val="FF0066"/>
              </a:solidFill>
              <a:latin typeface="Times New Roman" charset="0"/>
              <a:cs typeface="Times New Roman" charset="0"/>
            </a:endParaRPr>
          </a:p>
        </p:txBody>
      </p:sp>
      <p:sp>
        <p:nvSpPr>
          <p:cNvPr id="51203" name="Text Box 3"/>
          <p:cNvSpPr txBox="1">
            <a:spLocks noChangeArrowheads="1"/>
          </p:cNvSpPr>
          <p:nvPr/>
        </p:nvSpPr>
        <p:spPr bwMode="auto">
          <a:xfrm>
            <a:off x="650632" y="0"/>
            <a:ext cx="120975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dirty="0">
                <a:solidFill>
                  <a:schemeClr val="tx2"/>
                </a:solidFill>
                <a:cs typeface="Arial" charset="0"/>
              </a:rPr>
              <a:t>FACTS</a:t>
            </a:r>
            <a:endParaRPr lang="fi-FI" sz="3200" b="1" dirty="0">
              <a:solidFill>
                <a:schemeClr val="tx2"/>
              </a:solidFill>
              <a:cs typeface="Arial" charset="0"/>
            </a:endParaRPr>
          </a:p>
        </p:txBody>
      </p:sp>
    </p:spTree>
    <p:extLst>
      <p:ext uri="{BB962C8B-B14F-4D97-AF65-F5344CB8AC3E}">
        <p14:creationId xmlns:p14="http://schemas.microsoft.com/office/powerpoint/2010/main" val="1855657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F40A3-731B-1B06-481C-12FDF5A9D444}"/>
              </a:ext>
            </a:extLst>
          </p:cNvPr>
          <p:cNvSpPr>
            <a:spLocks noGrp="1"/>
          </p:cNvSpPr>
          <p:nvPr>
            <p:ph type="title"/>
          </p:nvPr>
        </p:nvSpPr>
        <p:spPr>
          <a:xfrm>
            <a:off x="288756" y="777041"/>
            <a:ext cx="11263357" cy="4438697"/>
          </a:xfrm>
        </p:spPr>
        <p:txBody>
          <a:bodyPr>
            <a:normAutofit/>
          </a:bodyPr>
          <a:lstStyle/>
          <a:p>
            <a:pPr algn="ctr"/>
            <a:r>
              <a:rPr lang="en-IL" dirty="0"/>
              <a:t>The ”Minor Agreements” are exactly what </a:t>
            </a:r>
            <a:r>
              <a:rPr lang="en-IL" b="1" dirty="0"/>
              <a:t>establish</a:t>
            </a:r>
            <a:r>
              <a:rPr lang="en-IL" dirty="0"/>
              <a:t> </a:t>
            </a:r>
            <a:br>
              <a:rPr lang="en-IL" dirty="0"/>
            </a:br>
            <a:r>
              <a:rPr lang="en-IL" dirty="0"/>
              <a:t>the Lk-Mk-Mt linear relationship, </a:t>
            </a:r>
            <a:br>
              <a:rPr lang="en-IL" dirty="0"/>
            </a:br>
            <a:r>
              <a:rPr lang="en-IL" dirty="0"/>
              <a:t>via </a:t>
            </a:r>
            <a:br>
              <a:rPr lang="en-IL" dirty="0"/>
            </a:br>
            <a:r>
              <a:rPr lang="en-IL" dirty="0"/>
              <a:t>the surprising “perfection” </a:t>
            </a:r>
            <a:br>
              <a:rPr lang="en-IL" dirty="0"/>
            </a:br>
            <a:r>
              <a:rPr lang="en-IL" dirty="0"/>
              <a:t>of </a:t>
            </a:r>
            <a:r>
              <a:rPr lang="en-IL" dirty="0">
                <a:solidFill>
                  <a:srgbClr val="FF0000"/>
                </a:solidFill>
              </a:rPr>
              <a:t>the statistical evidence</a:t>
            </a:r>
            <a:r>
              <a:rPr lang="en-IL" dirty="0"/>
              <a:t>. </a:t>
            </a:r>
          </a:p>
        </p:txBody>
      </p:sp>
    </p:spTree>
    <p:extLst>
      <p:ext uri="{BB962C8B-B14F-4D97-AF65-F5344CB8AC3E}">
        <p14:creationId xmlns:p14="http://schemas.microsoft.com/office/powerpoint/2010/main" val="19486628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563C-3411-0A09-753E-56624F47A2B2}"/>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2AE622A9-7509-F8E1-4AC4-3B416223463F}"/>
              </a:ext>
            </a:extLst>
          </p:cNvPr>
          <p:cNvSpPr>
            <a:spLocks noGrp="1"/>
          </p:cNvSpPr>
          <p:nvPr>
            <p:ph idx="1"/>
          </p:nvPr>
        </p:nvSpPr>
        <p:spPr/>
        <p:txBody>
          <a:bodyPr/>
          <a:lstStyle/>
          <a:p>
            <a:endParaRPr lang="en-IL"/>
          </a:p>
        </p:txBody>
      </p:sp>
    </p:spTree>
    <p:extLst>
      <p:ext uri="{BB962C8B-B14F-4D97-AF65-F5344CB8AC3E}">
        <p14:creationId xmlns:p14="http://schemas.microsoft.com/office/powerpoint/2010/main" val="18335489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0B85-E7BE-4D48-3286-E08F8376C102}"/>
              </a:ext>
            </a:extLst>
          </p:cNvPr>
          <p:cNvSpPr>
            <a:spLocks noGrp="1"/>
          </p:cNvSpPr>
          <p:nvPr>
            <p:ph type="title"/>
          </p:nvPr>
        </p:nvSpPr>
        <p:spPr>
          <a:xfrm>
            <a:off x="162553" y="553518"/>
            <a:ext cx="11866894" cy="5963520"/>
          </a:xfrm>
        </p:spPr>
        <p:txBody>
          <a:bodyPr>
            <a:normAutofit fontScale="90000"/>
          </a:bodyPr>
          <a:lstStyle/>
          <a:p>
            <a:r>
              <a:rPr lang="en-IL" dirty="0"/>
              <a:t>Outline of the presentation:</a:t>
            </a:r>
            <a:br>
              <a:rPr lang="en-IL" dirty="0"/>
            </a:br>
            <a:br>
              <a:rPr lang="en-IL" dirty="0"/>
            </a:br>
            <a:r>
              <a:rPr lang="en-IL" dirty="0"/>
              <a:t>Brief introduction to the ”SYNOPTIC PROBLEM”</a:t>
            </a:r>
            <a:br>
              <a:rPr lang="en-IL" dirty="0"/>
            </a:br>
            <a:br>
              <a:rPr lang="en-IL" dirty="0"/>
            </a:br>
            <a:r>
              <a:rPr lang="en-IL" dirty="0"/>
              <a:t>l. </a:t>
            </a:r>
            <a:r>
              <a:rPr lang="en-US" dirty="0"/>
              <a:t>T</a:t>
            </a:r>
            <a:r>
              <a:rPr lang="en-IL" dirty="0"/>
              <a:t>he objective </a:t>
            </a:r>
            <a:r>
              <a:rPr lang="en-IL" b="1" dirty="0"/>
              <a:t>FACTS</a:t>
            </a:r>
            <a:r>
              <a:rPr lang="en-IL" dirty="0"/>
              <a:t> to be explained</a:t>
            </a:r>
            <a:br>
              <a:rPr lang="en-IL" dirty="0"/>
            </a:br>
            <a:r>
              <a:rPr lang="en-IL" dirty="0"/>
              <a:t>ll. The context of </a:t>
            </a:r>
            <a:r>
              <a:rPr lang="en-IL" b="1" dirty="0"/>
              <a:t>TARGUMISTIC STYLE </a:t>
            </a:r>
            <a:r>
              <a:rPr lang="en-IL" dirty="0"/>
              <a:t>of 1st century</a:t>
            </a:r>
            <a:br>
              <a:rPr lang="en-IL" dirty="0"/>
            </a:br>
            <a:r>
              <a:rPr lang="en-IL" dirty="0"/>
              <a:t>III. The significance of </a:t>
            </a:r>
            <a:r>
              <a:rPr lang="en-IL" b="1" dirty="0"/>
              <a:t>HEBRAISMS</a:t>
            </a:r>
            <a:r>
              <a:rPr lang="en-IL" dirty="0"/>
              <a:t> in Greek</a:t>
            </a:r>
            <a:br>
              <a:rPr lang="en-IL" dirty="0"/>
            </a:br>
            <a:r>
              <a:rPr lang="en-IL" dirty="0"/>
              <a:t>lV. The possibility of </a:t>
            </a:r>
            <a:r>
              <a:rPr lang="en-IL" b="1" dirty="0"/>
              <a:t>STATISTICAL PROOF</a:t>
            </a:r>
            <a:br>
              <a:rPr lang="en-IL" dirty="0"/>
            </a:br>
            <a:r>
              <a:rPr lang="en-IL" dirty="0"/>
              <a:t>V. </a:t>
            </a:r>
            <a:r>
              <a:rPr lang="en-IL" dirty="0">
                <a:solidFill>
                  <a:srgbClr val="FF0000"/>
                </a:solidFill>
              </a:rPr>
              <a:t>The relevance of the </a:t>
            </a:r>
            <a:r>
              <a:rPr lang="en-IL" b="1" dirty="0">
                <a:solidFill>
                  <a:srgbClr val="FF0000"/>
                </a:solidFill>
              </a:rPr>
              <a:t>EXTERNAL HISTORICAL CONTEXT</a:t>
            </a:r>
            <a:br>
              <a:rPr lang="en-IL" b="1" dirty="0"/>
            </a:br>
            <a:br>
              <a:rPr lang="en-IL" dirty="0"/>
            </a:br>
            <a:r>
              <a:rPr lang="en-IL" dirty="0"/>
              <a:t>Conclusions</a:t>
            </a:r>
          </a:p>
        </p:txBody>
      </p:sp>
    </p:spTree>
    <p:extLst>
      <p:ext uri="{BB962C8B-B14F-4D97-AF65-F5344CB8AC3E}">
        <p14:creationId xmlns:p14="http://schemas.microsoft.com/office/powerpoint/2010/main" val="41631911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9814-96B0-67D3-6023-D911BBC299F2}"/>
              </a:ext>
            </a:extLst>
          </p:cNvPr>
          <p:cNvSpPr>
            <a:spLocks noGrp="1"/>
          </p:cNvSpPr>
          <p:nvPr>
            <p:ph type="title"/>
          </p:nvPr>
        </p:nvSpPr>
        <p:spPr>
          <a:xfrm>
            <a:off x="86532" y="1826459"/>
            <a:ext cx="12018935" cy="1325563"/>
          </a:xfrm>
        </p:spPr>
        <p:txBody>
          <a:bodyPr/>
          <a:lstStyle/>
          <a:p>
            <a:r>
              <a:rPr lang="en-IL" dirty="0"/>
              <a:t>V. Relevance of the </a:t>
            </a:r>
            <a:r>
              <a:rPr lang="en-IL" dirty="0">
                <a:solidFill>
                  <a:srgbClr val="FF0000"/>
                </a:solidFill>
              </a:rPr>
              <a:t>EXTERNAL HISTORICAL CONTEXT</a:t>
            </a:r>
          </a:p>
        </p:txBody>
      </p:sp>
    </p:spTree>
    <p:extLst>
      <p:ext uri="{BB962C8B-B14F-4D97-AF65-F5344CB8AC3E}">
        <p14:creationId xmlns:p14="http://schemas.microsoft.com/office/powerpoint/2010/main" val="10265112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200B0-4F07-7759-B153-EB9B13B657A1}"/>
              </a:ext>
            </a:extLst>
          </p:cNvPr>
          <p:cNvSpPr>
            <a:spLocks noGrp="1"/>
          </p:cNvSpPr>
          <p:nvPr>
            <p:ph type="title"/>
          </p:nvPr>
        </p:nvSpPr>
        <p:spPr>
          <a:xfrm>
            <a:off x="838200" y="300303"/>
            <a:ext cx="10515600" cy="6441460"/>
          </a:xfrm>
        </p:spPr>
        <p:txBody>
          <a:bodyPr>
            <a:normAutofit/>
          </a:bodyPr>
          <a:lstStyle/>
          <a:p>
            <a:pPr algn="ctr"/>
            <a:r>
              <a:rPr lang="en-IL" dirty="0"/>
              <a:t>The </a:t>
            </a:r>
            <a:r>
              <a:rPr lang="en-IL" dirty="0">
                <a:solidFill>
                  <a:srgbClr val="FF0000"/>
                </a:solidFill>
              </a:rPr>
              <a:t>INTERNAL</a:t>
            </a:r>
            <a:r>
              <a:rPr lang="en-IL" dirty="0"/>
              <a:t> CONTEXT of publically observable facts within the texts can be too complex to be grasped immediately,</a:t>
            </a:r>
            <a:br>
              <a:rPr lang="en-IL" dirty="0"/>
            </a:br>
            <a:r>
              <a:rPr lang="en-IL" dirty="0"/>
              <a:t>therefore </a:t>
            </a:r>
            <a:br>
              <a:rPr lang="en-IL" dirty="0"/>
            </a:br>
            <a:r>
              <a:rPr lang="en-IL" dirty="0"/>
              <a:t>it will be worth looking at</a:t>
            </a:r>
            <a:br>
              <a:rPr lang="en-IL" dirty="0"/>
            </a:br>
            <a:r>
              <a:rPr lang="en-IL" dirty="0"/>
              <a:t>the </a:t>
            </a:r>
            <a:r>
              <a:rPr lang="en-IL" dirty="0">
                <a:solidFill>
                  <a:srgbClr val="FF0000"/>
                </a:solidFill>
              </a:rPr>
              <a:t>EXTERNAL CONTEXT</a:t>
            </a:r>
            <a:br>
              <a:rPr lang="en-IL" dirty="0"/>
            </a:br>
            <a:r>
              <a:rPr lang="en-IL" dirty="0"/>
              <a:t> both politically and religiously</a:t>
            </a:r>
            <a:br>
              <a:rPr lang="en-IL" dirty="0"/>
            </a:br>
            <a:r>
              <a:rPr lang="en-IL" dirty="0"/>
              <a:t>2000 years ago</a:t>
            </a:r>
            <a:br>
              <a:rPr lang="en-IL" dirty="0"/>
            </a:br>
            <a:br>
              <a:rPr lang="en-IL" dirty="0"/>
            </a:br>
            <a:endParaRPr lang="en-IL" dirty="0">
              <a:solidFill>
                <a:srgbClr val="FF0000"/>
              </a:solidFill>
            </a:endParaRPr>
          </a:p>
        </p:txBody>
      </p:sp>
    </p:spTree>
    <p:extLst>
      <p:ext uri="{BB962C8B-B14F-4D97-AF65-F5344CB8AC3E}">
        <p14:creationId xmlns:p14="http://schemas.microsoft.com/office/powerpoint/2010/main" val="36099841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D81F8-F10F-1C2E-5181-B9E9184A33D6}"/>
              </a:ext>
            </a:extLst>
          </p:cNvPr>
          <p:cNvSpPr>
            <a:spLocks noGrp="1"/>
          </p:cNvSpPr>
          <p:nvPr>
            <p:ph type="title"/>
          </p:nvPr>
        </p:nvSpPr>
        <p:spPr>
          <a:xfrm>
            <a:off x="838200" y="365125"/>
            <a:ext cx="10515600" cy="4741567"/>
          </a:xfrm>
        </p:spPr>
        <p:txBody>
          <a:bodyPr>
            <a:normAutofit/>
          </a:bodyPr>
          <a:lstStyle/>
          <a:p>
            <a:pPr algn="ctr"/>
            <a:r>
              <a:rPr lang="en-IL" dirty="0"/>
              <a:t>This last step in the argument comes </a:t>
            </a:r>
            <a:br>
              <a:rPr lang="en-IL" dirty="0"/>
            </a:br>
            <a:r>
              <a:rPr lang="en-IL" dirty="0"/>
              <a:t>from publically observable facts</a:t>
            </a:r>
            <a:br>
              <a:rPr lang="en-IL" dirty="0"/>
            </a:br>
            <a:r>
              <a:rPr lang="en-IL" dirty="0"/>
              <a:t>in the realm of</a:t>
            </a:r>
            <a:br>
              <a:rPr lang="en-IL" dirty="0"/>
            </a:br>
            <a:r>
              <a:rPr lang="en-IL" dirty="0"/>
              <a:t>universally uncontested facts of the </a:t>
            </a:r>
            <a:br>
              <a:rPr lang="en-IL" dirty="0"/>
            </a:br>
            <a:r>
              <a:rPr lang="en-IL" i="1" u="sng" dirty="0">
                <a:solidFill>
                  <a:srgbClr val="FF0000"/>
                </a:solidFill>
              </a:rPr>
              <a:t>EXTERNAL</a:t>
            </a:r>
            <a:r>
              <a:rPr lang="en-IL" dirty="0">
                <a:solidFill>
                  <a:srgbClr val="FF0000"/>
                </a:solidFill>
              </a:rPr>
              <a:t> HISTORICAL CONTEXT</a:t>
            </a:r>
            <a:endParaRPr lang="en-IL" dirty="0"/>
          </a:p>
        </p:txBody>
      </p:sp>
    </p:spTree>
    <p:extLst>
      <p:ext uri="{BB962C8B-B14F-4D97-AF65-F5344CB8AC3E}">
        <p14:creationId xmlns:p14="http://schemas.microsoft.com/office/powerpoint/2010/main" val="650400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75105" name="Picture 2">
            <a:extLst>
              <a:ext uri="{FF2B5EF4-FFF2-40B4-BE49-F238E27FC236}">
                <a16:creationId xmlns:a16="http://schemas.microsoft.com/office/drawing/2014/main" id="{1A821D63-0F64-E6FC-156B-A728250EC1EF}"/>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057400" y="304801"/>
            <a:ext cx="8229600" cy="5973763"/>
          </a:xfrm>
        </p:spPr>
      </p:pic>
      <p:sp>
        <p:nvSpPr>
          <p:cNvPr id="175106" name="Text Box 3">
            <a:extLst>
              <a:ext uri="{FF2B5EF4-FFF2-40B4-BE49-F238E27FC236}">
                <a16:creationId xmlns:a16="http://schemas.microsoft.com/office/drawing/2014/main" id="{3084DDFC-44E4-E848-EF89-D1EFCB27A73B}"/>
              </a:ext>
            </a:extLst>
          </p:cNvPr>
          <p:cNvSpPr txBox="1">
            <a:spLocks noChangeArrowheads="1"/>
          </p:cNvSpPr>
          <p:nvPr/>
        </p:nvSpPr>
        <p:spPr bwMode="auto">
          <a:xfrm>
            <a:off x="2286000" y="533401"/>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endParaRPr lang="en-US" altLang="en-IL" sz="1800"/>
          </a:p>
        </p:txBody>
      </p:sp>
      <p:sp>
        <p:nvSpPr>
          <p:cNvPr id="175107" name="Text Box 4">
            <a:extLst>
              <a:ext uri="{FF2B5EF4-FFF2-40B4-BE49-F238E27FC236}">
                <a16:creationId xmlns:a16="http://schemas.microsoft.com/office/drawing/2014/main" id="{08F93907-D87C-BF65-7C03-D59A2E32A68B}"/>
              </a:ext>
            </a:extLst>
          </p:cNvPr>
          <p:cNvSpPr txBox="1">
            <a:spLocks noChangeArrowheads="1"/>
          </p:cNvSpPr>
          <p:nvPr/>
        </p:nvSpPr>
        <p:spPr bwMode="auto">
          <a:xfrm>
            <a:off x="2057400" y="457200"/>
            <a:ext cx="9461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IL" sz="3600"/>
              <a:t> </a:t>
            </a:r>
            <a:r>
              <a:rPr lang="en-US" altLang="en-IL" sz="1800"/>
              <a:t>          </a:t>
            </a:r>
            <a:endParaRPr lang="fi-FI" altLang="en-IL" sz="1800"/>
          </a:p>
        </p:txBody>
      </p:sp>
      <p:sp>
        <p:nvSpPr>
          <p:cNvPr id="175108" name="Line 5">
            <a:extLst>
              <a:ext uri="{FF2B5EF4-FFF2-40B4-BE49-F238E27FC236}">
                <a16:creationId xmlns:a16="http://schemas.microsoft.com/office/drawing/2014/main" id="{DE790FCA-344B-98C4-FFD5-04DE96811DA4}"/>
              </a:ext>
            </a:extLst>
          </p:cNvPr>
          <p:cNvSpPr>
            <a:spLocks noChangeShapeType="1"/>
          </p:cNvSpPr>
          <p:nvPr/>
        </p:nvSpPr>
        <p:spPr bwMode="auto">
          <a:xfrm>
            <a:off x="1752600" y="762000"/>
            <a:ext cx="1066800" cy="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IL"/>
          </a:p>
        </p:txBody>
      </p:sp>
    </p:spTree>
    <p:extLst>
      <p:ext uri="{BB962C8B-B14F-4D97-AF65-F5344CB8AC3E}">
        <p14:creationId xmlns:p14="http://schemas.microsoft.com/office/powerpoint/2010/main" val="29737791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86F4-69A7-5971-B21B-AC9BDD13A2F2}"/>
              </a:ext>
            </a:extLst>
          </p:cNvPr>
          <p:cNvSpPr>
            <a:spLocks noGrp="1"/>
          </p:cNvSpPr>
          <p:nvPr>
            <p:ph type="title"/>
          </p:nvPr>
        </p:nvSpPr>
        <p:spPr>
          <a:xfrm>
            <a:off x="838200" y="1894002"/>
            <a:ext cx="10515600" cy="2612161"/>
          </a:xfrm>
        </p:spPr>
        <p:txBody>
          <a:bodyPr>
            <a:normAutofit fontScale="90000"/>
          </a:bodyPr>
          <a:lstStyle/>
          <a:p>
            <a:pPr algn="ctr"/>
            <a:r>
              <a:rPr lang="en-IL" dirty="0"/>
              <a:t>The</a:t>
            </a:r>
            <a:br>
              <a:rPr lang="en-IL" dirty="0">
                <a:solidFill>
                  <a:srgbClr val="FF0000"/>
                </a:solidFill>
              </a:rPr>
            </a:br>
            <a:r>
              <a:rPr lang="en-IL" dirty="0">
                <a:solidFill>
                  <a:srgbClr val="FF0000"/>
                </a:solidFill>
              </a:rPr>
              <a:t>INCONTESTABLE </a:t>
            </a:r>
            <a:br>
              <a:rPr lang="en-IL" dirty="0">
                <a:solidFill>
                  <a:srgbClr val="FF0000"/>
                </a:solidFill>
              </a:rPr>
            </a:br>
            <a:r>
              <a:rPr lang="en-IL" dirty="0"/>
              <a:t>and therefore</a:t>
            </a:r>
            <a:br>
              <a:rPr lang="en-IL" dirty="0">
                <a:solidFill>
                  <a:srgbClr val="FF0000"/>
                </a:solidFill>
              </a:rPr>
            </a:br>
            <a:r>
              <a:rPr lang="en-IL" dirty="0">
                <a:solidFill>
                  <a:srgbClr val="FF0000"/>
                </a:solidFill>
              </a:rPr>
              <a:t>UNCONTESTED</a:t>
            </a:r>
            <a:br>
              <a:rPr lang="en-IL" dirty="0">
                <a:solidFill>
                  <a:srgbClr val="FF0000"/>
                </a:solidFill>
              </a:rPr>
            </a:br>
            <a:r>
              <a:rPr lang="en-IL" dirty="0">
                <a:solidFill>
                  <a:srgbClr val="FF0000"/>
                </a:solidFill>
              </a:rPr>
              <a:t>FACTS </a:t>
            </a:r>
            <a:br>
              <a:rPr lang="en-IL" dirty="0">
                <a:solidFill>
                  <a:srgbClr val="FF0000"/>
                </a:solidFill>
              </a:rPr>
            </a:br>
            <a:r>
              <a:rPr lang="en-IL" dirty="0"/>
              <a:t>of EXTERNAL HISTORICAL CONTEXT</a:t>
            </a:r>
            <a:br>
              <a:rPr lang="en-IL" dirty="0"/>
            </a:br>
            <a:br>
              <a:rPr lang="en-IL" dirty="0"/>
            </a:br>
            <a:r>
              <a:rPr lang="en-IL" dirty="0"/>
              <a:t>upon which ALL agree </a:t>
            </a:r>
            <a:br>
              <a:rPr lang="en-IL" dirty="0"/>
            </a:br>
            <a:r>
              <a:rPr lang="en-IL" dirty="0"/>
              <a:t>concerning</a:t>
            </a:r>
            <a:br>
              <a:rPr lang="en-IL" dirty="0"/>
            </a:br>
            <a:r>
              <a:rPr lang="en-IL" dirty="0"/>
              <a:t>two basic trends of the time.</a:t>
            </a:r>
          </a:p>
        </p:txBody>
      </p:sp>
    </p:spTree>
    <p:extLst>
      <p:ext uri="{BB962C8B-B14F-4D97-AF65-F5344CB8AC3E}">
        <p14:creationId xmlns:p14="http://schemas.microsoft.com/office/powerpoint/2010/main" val="37243267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C92FC-7449-F2D2-A274-53EF6C942A17}"/>
              </a:ext>
            </a:extLst>
          </p:cNvPr>
          <p:cNvSpPr>
            <a:spLocks noGrp="1"/>
          </p:cNvSpPr>
          <p:nvPr>
            <p:ph type="title"/>
          </p:nvPr>
        </p:nvSpPr>
        <p:spPr>
          <a:xfrm>
            <a:off x="334433" y="382058"/>
            <a:ext cx="11523134" cy="1325563"/>
          </a:xfrm>
        </p:spPr>
        <p:txBody>
          <a:bodyPr/>
          <a:lstStyle/>
          <a:p>
            <a:r>
              <a:rPr lang="en-IL" dirty="0"/>
              <a:t>Note: TWO incontestable historical developments</a:t>
            </a:r>
          </a:p>
        </p:txBody>
      </p:sp>
      <p:sp>
        <p:nvSpPr>
          <p:cNvPr id="3" name="Content Placeholder 2">
            <a:extLst>
              <a:ext uri="{FF2B5EF4-FFF2-40B4-BE49-F238E27FC236}">
                <a16:creationId xmlns:a16="http://schemas.microsoft.com/office/drawing/2014/main" id="{629E5FAC-D822-6589-B32A-A16815F7342F}"/>
              </a:ext>
            </a:extLst>
          </p:cNvPr>
          <p:cNvSpPr>
            <a:spLocks noGrp="1"/>
          </p:cNvSpPr>
          <p:nvPr>
            <p:ph idx="1"/>
          </p:nvPr>
        </p:nvSpPr>
        <p:spPr>
          <a:xfrm>
            <a:off x="167216" y="1878258"/>
            <a:ext cx="11857567" cy="4351338"/>
          </a:xfrm>
        </p:spPr>
        <p:txBody>
          <a:bodyPr>
            <a:normAutofit fontScale="92500" lnSpcReduction="10000"/>
          </a:bodyPr>
          <a:lstStyle/>
          <a:p>
            <a:pPr marL="742950" indent="-742950">
              <a:buAutoNum type="arabicPeriod"/>
            </a:pPr>
            <a:r>
              <a:rPr lang="en-IL" sz="4000" dirty="0">
                <a:solidFill>
                  <a:srgbClr val="FF0000"/>
                </a:solidFill>
              </a:rPr>
              <a:t>Tension </a:t>
            </a:r>
            <a:r>
              <a:rPr lang="en-IL" sz="4000" dirty="0"/>
              <a:t>was growing between </a:t>
            </a:r>
            <a:r>
              <a:rPr lang="en-IL" sz="4000" dirty="0">
                <a:solidFill>
                  <a:srgbClr val="FF0000"/>
                </a:solidFill>
              </a:rPr>
              <a:t>JEWS and JEWS, </a:t>
            </a:r>
          </a:p>
          <a:p>
            <a:pPr marL="0" indent="0">
              <a:buNone/>
            </a:pPr>
            <a:r>
              <a:rPr lang="en-IL" sz="4000" dirty="0"/>
              <a:t>even hatred against Jesus and his followers</a:t>
            </a:r>
            <a:r>
              <a:rPr lang="en-IL" sz="4000" dirty="0">
                <a:solidFill>
                  <a:srgbClr val="FF0000"/>
                </a:solidFill>
              </a:rPr>
              <a:t>. </a:t>
            </a:r>
          </a:p>
          <a:p>
            <a:pPr marL="0" indent="0">
              <a:buNone/>
            </a:pPr>
            <a:r>
              <a:rPr lang="en-IL" sz="4000" dirty="0"/>
              <a:t>The hatred led to </a:t>
            </a:r>
            <a:r>
              <a:rPr lang="en-IL" sz="4000" b="1" dirty="0"/>
              <a:t>Jesus’  crucifixion </a:t>
            </a:r>
            <a:r>
              <a:rPr lang="en-IL" sz="4000" i="1" u="sng" dirty="0"/>
              <a:t>in the 30s A.D. </a:t>
            </a:r>
            <a:r>
              <a:rPr lang="en-IL" sz="4000" dirty="0"/>
              <a:t>and was followed by </a:t>
            </a:r>
            <a:r>
              <a:rPr lang="en-IL" sz="4000" dirty="0">
                <a:solidFill>
                  <a:srgbClr val="FF0000"/>
                </a:solidFill>
              </a:rPr>
              <a:t>ongoing tension </a:t>
            </a:r>
            <a:r>
              <a:rPr lang="en-IL" sz="4000" dirty="0"/>
              <a:t>between the Jewish followers of Jesus, and the Jewish followers of Sadducees and Pharisees - most of whom opposed the Messianic Jewish followers of Jesus and martyred some of them</a:t>
            </a:r>
            <a:r>
              <a:rPr lang="en-IL" dirty="0"/>
              <a:t>. </a:t>
            </a:r>
          </a:p>
          <a:p>
            <a:pPr marL="0" indent="0">
              <a:buNone/>
            </a:pPr>
            <a:r>
              <a:rPr lang="en-IL" dirty="0"/>
              <a:t>.</a:t>
            </a:r>
          </a:p>
          <a:p>
            <a:pPr marL="0" indent="0">
              <a:buNone/>
            </a:pPr>
            <a:endParaRPr lang="en-IL" dirty="0"/>
          </a:p>
        </p:txBody>
      </p:sp>
    </p:spTree>
    <p:extLst>
      <p:ext uri="{BB962C8B-B14F-4D97-AF65-F5344CB8AC3E}">
        <p14:creationId xmlns:p14="http://schemas.microsoft.com/office/powerpoint/2010/main" val="18790788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B58C-D3D4-182A-1FF4-F8851C74BBD3}"/>
              </a:ext>
            </a:extLst>
          </p:cNvPr>
          <p:cNvSpPr>
            <a:spLocks noGrp="1"/>
          </p:cNvSpPr>
          <p:nvPr>
            <p:ph type="title"/>
          </p:nvPr>
        </p:nvSpPr>
        <p:spPr>
          <a:xfrm>
            <a:off x="838200" y="1231795"/>
            <a:ext cx="10515600" cy="3045481"/>
          </a:xfrm>
        </p:spPr>
        <p:txBody>
          <a:bodyPr>
            <a:normAutofit fontScale="90000"/>
          </a:bodyPr>
          <a:lstStyle/>
          <a:p>
            <a:pPr algn="ctr"/>
            <a:r>
              <a:rPr lang="en-IL" dirty="0"/>
              <a:t>2. </a:t>
            </a:r>
            <a:r>
              <a:rPr lang="en-IL" dirty="0">
                <a:solidFill>
                  <a:srgbClr val="FF0000"/>
                </a:solidFill>
              </a:rPr>
              <a:t>Hatred </a:t>
            </a:r>
            <a:r>
              <a:rPr lang="en-IL" dirty="0"/>
              <a:t>was growing </a:t>
            </a:r>
            <a:br>
              <a:rPr lang="en-IL" dirty="0"/>
            </a:br>
            <a:r>
              <a:rPr lang="en-IL" dirty="0"/>
              <a:t>between </a:t>
            </a:r>
            <a:r>
              <a:rPr lang="en-IL" b="1" dirty="0">
                <a:solidFill>
                  <a:srgbClr val="FF0000"/>
                </a:solidFill>
              </a:rPr>
              <a:t>JEWS and ROMANS</a:t>
            </a:r>
            <a:r>
              <a:rPr lang="en-IL" dirty="0"/>
              <a:t>, </a:t>
            </a:r>
            <a:br>
              <a:rPr lang="en-IL" dirty="0"/>
            </a:br>
            <a:r>
              <a:rPr lang="en-IL" dirty="0"/>
              <a:t>between the subjugated Jews </a:t>
            </a:r>
            <a:br>
              <a:rPr lang="en-IL" dirty="0"/>
            </a:br>
            <a:r>
              <a:rPr lang="en-IL" dirty="0"/>
              <a:t>and the cruel Roman rulers. </a:t>
            </a:r>
            <a:br>
              <a:rPr lang="en-IL" dirty="0"/>
            </a:br>
            <a:r>
              <a:rPr lang="en-IL" dirty="0"/>
              <a:t>The hatred led to rebellion in 66 AD and </a:t>
            </a:r>
            <a:r>
              <a:rPr lang="en-IL" b="1" dirty="0"/>
              <a:t>destruction of the temple </a:t>
            </a:r>
            <a:r>
              <a:rPr lang="en-IL" i="1" u="sng" dirty="0"/>
              <a:t>in 70 AD</a:t>
            </a:r>
            <a:endParaRPr lang="en-IL" dirty="0"/>
          </a:p>
        </p:txBody>
      </p:sp>
    </p:spTree>
    <p:extLst>
      <p:ext uri="{BB962C8B-B14F-4D97-AF65-F5344CB8AC3E}">
        <p14:creationId xmlns:p14="http://schemas.microsoft.com/office/powerpoint/2010/main" val="5301275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925C-7E44-814D-381C-D88A38AB466C}"/>
              </a:ext>
            </a:extLst>
          </p:cNvPr>
          <p:cNvSpPr>
            <a:spLocks noGrp="1"/>
          </p:cNvSpPr>
          <p:nvPr>
            <p:ph type="title"/>
          </p:nvPr>
        </p:nvSpPr>
        <p:spPr/>
        <p:txBody>
          <a:bodyPr/>
          <a:lstStyle/>
          <a:p>
            <a:pPr algn="ctr"/>
            <a:r>
              <a:rPr lang="en-IL" dirty="0"/>
              <a:t>How are these growing tensions </a:t>
            </a:r>
            <a:br>
              <a:rPr lang="en-IL" dirty="0"/>
            </a:br>
            <a:r>
              <a:rPr lang="en-IL" dirty="0"/>
              <a:t>reflected in the synoptic gospels?</a:t>
            </a:r>
          </a:p>
        </p:txBody>
      </p:sp>
      <p:sp>
        <p:nvSpPr>
          <p:cNvPr id="3" name="Content Placeholder 2">
            <a:extLst>
              <a:ext uri="{FF2B5EF4-FFF2-40B4-BE49-F238E27FC236}">
                <a16:creationId xmlns:a16="http://schemas.microsoft.com/office/drawing/2014/main" id="{1A4D5ECD-73B3-2400-FE63-38F8CB6577AE}"/>
              </a:ext>
            </a:extLst>
          </p:cNvPr>
          <p:cNvSpPr>
            <a:spLocks noGrp="1"/>
          </p:cNvSpPr>
          <p:nvPr>
            <p:ph idx="1"/>
          </p:nvPr>
        </p:nvSpPr>
        <p:spPr>
          <a:xfrm>
            <a:off x="919223" y="2506662"/>
            <a:ext cx="10515600" cy="4351338"/>
          </a:xfrm>
        </p:spPr>
        <p:txBody>
          <a:bodyPr>
            <a:normAutofit/>
          </a:bodyPr>
          <a:lstStyle/>
          <a:p>
            <a:pPr algn="ctr"/>
            <a:r>
              <a:rPr lang="en-IL" dirty="0"/>
              <a:t>What do the gospel writers </a:t>
            </a:r>
          </a:p>
          <a:p>
            <a:pPr algn="ctr"/>
            <a:r>
              <a:rPr lang="en-IL" dirty="0">
                <a:solidFill>
                  <a:srgbClr val="FF0000"/>
                </a:solidFill>
              </a:rPr>
              <a:t>want you, the reader</a:t>
            </a:r>
          </a:p>
          <a:p>
            <a:pPr algn="ctr"/>
            <a:r>
              <a:rPr lang="en-IL" dirty="0">
                <a:solidFill>
                  <a:srgbClr val="FF0000"/>
                </a:solidFill>
              </a:rPr>
              <a:t>to FEEL </a:t>
            </a:r>
            <a:r>
              <a:rPr lang="en-IL" dirty="0"/>
              <a:t>about the </a:t>
            </a:r>
            <a:r>
              <a:rPr lang="en-IL" b="1" dirty="0"/>
              <a:t>Romans</a:t>
            </a:r>
            <a:r>
              <a:rPr lang="en-IL" dirty="0"/>
              <a:t> and about the </a:t>
            </a:r>
            <a:r>
              <a:rPr lang="en-IL" b="1" dirty="0"/>
              <a:t>Judean</a:t>
            </a:r>
            <a:r>
              <a:rPr lang="en-IL" dirty="0"/>
              <a:t> leaders as </a:t>
            </a:r>
            <a:r>
              <a:rPr lang="en-IL" i="1" u="sng" dirty="0"/>
              <a:t>groups, </a:t>
            </a:r>
          </a:p>
          <a:p>
            <a:pPr algn="ctr"/>
            <a:r>
              <a:rPr lang="en-IL" dirty="0"/>
              <a:t>and also </a:t>
            </a:r>
          </a:p>
          <a:p>
            <a:pPr algn="ctr"/>
            <a:r>
              <a:rPr lang="en-IL" dirty="0">
                <a:solidFill>
                  <a:srgbClr val="FF0000"/>
                </a:solidFill>
              </a:rPr>
              <a:t>to FEEL </a:t>
            </a:r>
            <a:r>
              <a:rPr lang="en-IL" dirty="0"/>
              <a:t>about </a:t>
            </a:r>
            <a:r>
              <a:rPr lang="en-IL" i="1" u="sng" dirty="0"/>
              <a:t>individuals</a:t>
            </a:r>
            <a:r>
              <a:rPr lang="en-IL" dirty="0"/>
              <a:t> such as </a:t>
            </a:r>
            <a:r>
              <a:rPr lang="en-IL" b="1" dirty="0"/>
              <a:t>Pilate</a:t>
            </a:r>
            <a:r>
              <a:rPr lang="en-IL" dirty="0"/>
              <a:t>, the Roman governer, and </a:t>
            </a:r>
            <a:r>
              <a:rPr lang="en-IL" b="1" dirty="0"/>
              <a:t>Herod</a:t>
            </a:r>
            <a:r>
              <a:rPr lang="en-IL" dirty="0"/>
              <a:t>, the Jewish ruler, and </a:t>
            </a:r>
            <a:r>
              <a:rPr lang="en-IL" b="1" dirty="0"/>
              <a:t>Caiaphas</a:t>
            </a:r>
            <a:r>
              <a:rPr lang="en-IL" dirty="0"/>
              <a:t>, </a:t>
            </a:r>
            <a:r>
              <a:rPr lang="en-US" dirty="0"/>
              <a:t>t</a:t>
            </a:r>
            <a:r>
              <a:rPr lang="en-IL" dirty="0"/>
              <a:t>he Jewish High Priest?</a:t>
            </a:r>
          </a:p>
          <a:p>
            <a:pPr algn="ctr"/>
            <a:endParaRPr lang="en-IL" dirty="0"/>
          </a:p>
          <a:p>
            <a:pPr marL="0" indent="0" algn="ctr">
              <a:buNone/>
            </a:pPr>
            <a:endParaRPr lang="en-IL" dirty="0"/>
          </a:p>
        </p:txBody>
      </p:sp>
    </p:spTree>
    <p:extLst>
      <p:ext uri="{BB962C8B-B14F-4D97-AF65-F5344CB8AC3E}">
        <p14:creationId xmlns:p14="http://schemas.microsoft.com/office/powerpoint/2010/main" val="36973023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BA9A-1E45-B5A2-0241-59A54838D265}"/>
              </a:ext>
            </a:extLst>
          </p:cNvPr>
          <p:cNvSpPr>
            <a:spLocks noGrp="1"/>
          </p:cNvSpPr>
          <p:nvPr>
            <p:ph type="title"/>
          </p:nvPr>
        </p:nvSpPr>
        <p:spPr>
          <a:xfrm>
            <a:off x="1049955" y="442763"/>
            <a:ext cx="10515600" cy="6415238"/>
          </a:xfrm>
        </p:spPr>
        <p:txBody>
          <a:bodyPr>
            <a:normAutofit/>
          </a:bodyPr>
          <a:lstStyle/>
          <a:p>
            <a:pPr algn="ctr"/>
            <a:r>
              <a:rPr lang="en-IL" dirty="0"/>
              <a:t>Which gospel is more irenic, </a:t>
            </a:r>
            <a:br>
              <a:rPr lang="en-IL" dirty="0"/>
            </a:br>
            <a:r>
              <a:rPr lang="en-IL" dirty="0"/>
              <a:t>and </a:t>
            </a:r>
            <a:br>
              <a:rPr lang="en-IL" dirty="0"/>
            </a:br>
            <a:r>
              <a:rPr lang="en-IL" dirty="0"/>
              <a:t>which is more aggressive?</a:t>
            </a:r>
            <a:br>
              <a:rPr lang="en-IL" dirty="0"/>
            </a:br>
            <a:r>
              <a:rPr lang="en-IL" dirty="0"/>
              <a:t> </a:t>
            </a:r>
            <a:br>
              <a:rPr lang="en-IL" dirty="0"/>
            </a:br>
            <a:r>
              <a:rPr lang="en-IL" dirty="0"/>
              <a:t>… </a:t>
            </a:r>
            <a:r>
              <a:rPr lang="en-US" dirty="0"/>
              <a:t>a</a:t>
            </a:r>
            <a:r>
              <a:rPr lang="en-IL" dirty="0"/>
              <a:t>s regards</a:t>
            </a:r>
            <a:br>
              <a:rPr lang="en-IL" dirty="0"/>
            </a:br>
            <a:r>
              <a:rPr lang="en-IL" b="1" dirty="0"/>
              <a:t>Jews against Jews</a:t>
            </a:r>
            <a:br>
              <a:rPr lang="en-IL" b="1" dirty="0"/>
            </a:br>
            <a:r>
              <a:rPr lang="en-IL" dirty="0"/>
              <a:t>and </a:t>
            </a:r>
            <a:br>
              <a:rPr lang="en-IL" dirty="0"/>
            </a:br>
            <a:r>
              <a:rPr lang="en-IL" b="1" dirty="0"/>
              <a:t>Jews against Romans? </a:t>
            </a:r>
            <a:br>
              <a:rPr lang="en-IL" b="1" dirty="0"/>
            </a:br>
            <a:br>
              <a:rPr lang="en-IL" dirty="0"/>
            </a:br>
            <a:endParaRPr lang="en-IL" dirty="0"/>
          </a:p>
        </p:txBody>
      </p:sp>
    </p:spTree>
    <p:extLst>
      <p:ext uri="{BB962C8B-B14F-4D97-AF65-F5344CB8AC3E}">
        <p14:creationId xmlns:p14="http://schemas.microsoft.com/office/powerpoint/2010/main" val="10305033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B95B-CB70-EC7C-3448-4B0426FE947E}"/>
              </a:ext>
            </a:extLst>
          </p:cNvPr>
          <p:cNvSpPr>
            <a:spLocks noGrp="1"/>
          </p:cNvSpPr>
          <p:nvPr>
            <p:ph type="title"/>
          </p:nvPr>
        </p:nvSpPr>
        <p:spPr/>
        <p:txBody>
          <a:bodyPr>
            <a:normAutofit/>
          </a:bodyPr>
          <a:lstStyle/>
          <a:p>
            <a:pPr algn="ctr"/>
            <a:r>
              <a:rPr lang="en-IL" dirty="0"/>
              <a:t>The  evidence is in a linear progression: </a:t>
            </a:r>
            <a:br>
              <a:rPr lang="en-IL" dirty="0"/>
            </a:br>
            <a:endParaRPr lang="en-IL" dirty="0"/>
          </a:p>
        </p:txBody>
      </p:sp>
      <p:sp>
        <p:nvSpPr>
          <p:cNvPr id="3" name="Content Placeholder 2">
            <a:extLst>
              <a:ext uri="{FF2B5EF4-FFF2-40B4-BE49-F238E27FC236}">
                <a16:creationId xmlns:a16="http://schemas.microsoft.com/office/drawing/2014/main" id="{30837E1A-157E-1682-4C01-A352636C2AD0}"/>
              </a:ext>
            </a:extLst>
          </p:cNvPr>
          <p:cNvSpPr>
            <a:spLocks noGrp="1"/>
          </p:cNvSpPr>
          <p:nvPr>
            <p:ph idx="1"/>
          </p:nvPr>
        </p:nvSpPr>
        <p:spPr>
          <a:xfrm>
            <a:off x="838200" y="1805000"/>
            <a:ext cx="10515600" cy="4351338"/>
          </a:xfrm>
        </p:spPr>
        <p:txBody>
          <a:bodyPr/>
          <a:lstStyle/>
          <a:p>
            <a:pPr lvl="2"/>
            <a:r>
              <a:rPr lang="en-IL" sz="4800" dirty="0"/>
              <a:t>from relatively irenic Luke, </a:t>
            </a:r>
          </a:p>
          <a:p>
            <a:pPr lvl="2"/>
            <a:r>
              <a:rPr lang="en-IL" sz="4800" dirty="0"/>
              <a:t>to an abrasive Mark, </a:t>
            </a:r>
          </a:p>
          <a:p>
            <a:pPr lvl="2"/>
            <a:r>
              <a:rPr lang="en-IL" sz="4800" dirty="0"/>
              <a:t>to an ag</a:t>
            </a:r>
            <a:r>
              <a:rPr lang="en-US" sz="4800" dirty="0"/>
              <a:t>g</a:t>
            </a:r>
            <a:r>
              <a:rPr lang="en-IL" sz="4800" dirty="0"/>
              <a:t>ressive Matthew.</a:t>
            </a:r>
          </a:p>
          <a:p>
            <a:endParaRPr lang="en-IL" dirty="0"/>
          </a:p>
          <a:p>
            <a:pPr marL="0" indent="0">
              <a:buNone/>
            </a:pPr>
            <a:endParaRPr lang="en-IL" dirty="0"/>
          </a:p>
          <a:p>
            <a:pPr marL="0" indent="0" algn="ctr">
              <a:buNone/>
            </a:pPr>
            <a:r>
              <a:rPr lang="en-IL" dirty="0"/>
              <a:t>This sequence reflects the ORDER OF THEIR COMPOSITION</a:t>
            </a:r>
          </a:p>
          <a:p>
            <a:pPr marL="0" indent="0" algn="ctr">
              <a:buNone/>
            </a:pPr>
            <a:r>
              <a:rPr lang="en-US" dirty="0"/>
              <a:t>a</a:t>
            </a:r>
            <a:r>
              <a:rPr lang="en-IL" dirty="0"/>
              <a:t>s exhibiting the growing tensions in the time of Jesus.</a:t>
            </a:r>
          </a:p>
          <a:p>
            <a:endParaRPr lang="en-IL" dirty="0"/>
          </a:p>
        </p:txBody>
      </p:sp>
    </p:spTree>
    <p:extLst>
      <p:ext uri="{BB962C8B-B14F-4D97-AF65-F5344CB8AC3E}">
        <p14:creationId xmlns:p14="http://schemas.microsoft.com/office/powerpoint/2010/main" val="16100816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A6DC-8400-D298-9061-59382FD28EA6}"/>
              </a:ext>
            </a:extLst>
          </p:cNvPr>
          <p:cNvSpPr>
            <a:spLocks noGrp="1"/>
          </p:cNvSpPr>
          <p:nvPr>
            <p:ph type="title"/>
          </p:nvPr>
        </p:nvSpPr>
        <p:spPr>
          <a:xfrm>
            <a:off x="75414" y="365125"/>
            <a:ext cx="11278386" cy="5347518"/>
          </a:xfrm>
        </p:spPr>
        <p:txBody>
          <a:bodyPr>
            <a:normAutofit fontScale="90000"/>
          </a:bodyPr>
          <a:lstStyle/>
          <a:p>
            <a:pPr algn="ctr"/>
            <a:r>
              <a:rPr lang="en-IL" dirty="0"/>
              <a:t>It would appear that a known chronological progression is being reflected in terms of the </a:t>
            </a:r>
            <a:r>
              <a:rPr lang="en-IL" dirty="0">
                <a:solidFill>
                  <a:srgbClr val="FF0000"/>
                </a:solidFill>
              </a:rPr>
              <a:t>ever growing </a:t>
            </a:r>
            <a:r>
              <a:rPr lang="en-IL" dirty="0"/>
              <a:t>anti-Roman and anti-Christian sentiments in context of those days.</a:t>
            </a:r>
            <a:br>
              <a:rPr lang="en-IL" dirty="0"/>
            </a:br>
            <a:br>
              <a:rPr lang="en-IL" dirty="0"/>
            </a:br>
            <a:r>
              <a:rPr lang="en-IL" dirty="0"/>
              <a:t> It wou</a:t>
            </a:r>
            <a:r>
              <a:rPr lang="en-US" dirty="0" err="1"/>
              <a:t>ld</a:t>
            </a:r>
            <a:r>
              <a:rPr lang="en-US" dirty="0"/>
              <a:t> therefore seem logical that </a:t>
            </a:r>
            <a:r>
              <a:rPr lang="en-IL" dirty="0"/>
              <a:t> the most irenic account is the earliest</a:t>
            </a:r>
            <a:br>
              <a:rPr lang="en-IL" dirty="0"/>
            </a:br>
            <a:r>
              <a:rPr lang="en-IL" dirty="0"/>
              <a:t>and </a:t>
            </a:r>
            <a:br>
              <a:rPr lang="en-IL" dirty="0"/>
            </a:br>
            <a:r>
              <a:rPr lang="en-IL" dirty="0"/>
              <a:t>the most aggressive account is the latest.</a:t>
            </a:r>
          </a:p>
        </p:txBody>
      </p:sp>
    </p:spTree>
    <p:extLst>
      <p:ext uri="{BB962C8B-B14F-4D97-AF65-F5344CB8AC3E}">
        <p14:creationId xmlns:p14="http://schemas.microsoft.com/office/powerpoint/2010/main" val="1971969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8E146813-EEB7-7DB0-530F-0C2F71D376FE}"/>
              </a:ext>
            </a:extLst>
          </p:cNvPr>
          <p:cNvSpPr>
            <a:spLocks noGrp="1" noChangeArrowheads="1"/>
          </p:cNvSpPr>
          <p:nvPr>
            <p:ph type="title"/>
          </p:nvPr>
        </p:nvSpPr>
        <p:spPr>
          <a:xfrm>
            <a:off x="838200" y="1181099"/>
            <a:ext cx="10515600" cy="1325563"/>
          </a:xfrm>
        </p:spPr>
        <p:txBody>
          <a:bodyPr>
            <a:normAutofit fontScale="90000"/>
          </a:bodyPr>
          <a:lstStyle/>
          <a:p>
            <a:pPr algn="ctr"/>
            <a:r>
              <a:rPr lang="en-IL" altLang="en-IL" dirty="0"/>
              <a:t>There is yet another factor to be considered in the matter of sequence of the gospels:</a:t>
            </a:r>
            <a:br>
              <a:rPr lang="en-IL" altLang="en-IL" dirty="0"/>
            </a:br>
            <a:r>
              <a:rPr lang="en-IL" altLang="en-IL" b="1" dirty="0">
                <a:solidFill>
                  <a:srgbClr val="FF0000"/>
                </a:solidFill>
              </a:rPr>
              <a:t>the opening lines </a:t>
            </a:r>
            <a:r>
              <a:rPr lang="en-IL" altLang="en-IL" dirty="0"/>
              <a:t>of each gospel</a:t>
            </a:r>
          </a:p>
        </p:txBody>
      </p:sp>
      <p:sp>
        <p:nvSpPr>
          <p:cNvPr id="95234" name="Content Placeholder 2">
            <a:extLst>
              <a:ext uri="{FF2B5EF4-FFF2-40B4-BE49-F238E27FC236}">
                <a16:creationId xmlns:a16="http://schemas.microsoft.com/office/drawing/2014/main" id="{3C61FDF9-8695-B741-324C-ED7B875674E9}"/>
              </a:ext>
            </a:extLst>
          </p:cNvPr>
          <p:cNvSpPr>
            <a:spLocks noGrp="1" noChangeArrowheads="1"/>
          </p:cNvSpPr>
          <p:nvPr>
            <p:ph idx="1"/>
          </p:nvPr>
        </p:nvSpPr>
        <p:spPr>
          <a:xfrm>
            <a:off x="838200" y="3208921"/>
            <a:ext cx="10515600" cy="4351338"/>
          </a:xfrm>
        </p:spPr>
        <p:txBody>
          <a:bodyPr/>
          <a:lstStyle/>
          <a:p>
            <a:pPr marL="0" indent="0" algn="ctr">
              <a:buNone/>
            </a:pPr>
            <a:r>
              <a:rPr lang="en-IL" altLang="en-IL" dirty="0"/>
              <a:t>What are the implications of </a:t>
            </a:r>
          </a:p>
          <a:p>
            <a:pPr marL="0" indent="0" algn="ctr">
              <a:buNone/>
            </a:pPr>
            <a:r>
              <a:rPr lang="en-IL" altLang="en-IL" b="1" dirty="0"/>
              <a:t>the</a:t>
            </a:r>
            <a:r>
              <a:rPr lang="en-IL" altLang="en-IL" dirty="0"/>
              <a:t> </a:t>
            </a:r>
            <a:r>
              <a:rPr lang="en-IL" altLang="en-IL" b="1" dirty="0"/>
              <a:t>differing emphases </a:t>
            </a:r>
          </a:p>
          <a:p>
            <a:pPr marL="0" indent="0" algn="ctr">
              <a:buNone/>
            </a:pPr>
            <a:r>
              <a:rPr lang="en-IL" altLang="en-IL" dirty="0"/>
              <a:t>that are clearly stated in the opening lines of each document?</a:t>
            </a:r>
          </a:p>
        </p:txBody>
      </p:sp>
    </p:spTree>
    <p:extLst>
      <p:ext uri="{BB962C8B-B14F-4D97-AF65-F5344CB8AC3E}">
        <p14:creationId xmlns:p14="http://schemas.microsoft.com/office/powerpoint/2010/main" val="4695597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BB5F5E25-8F4D-4FA2-E9E2-FAD2152063A9}"/>
              </a:ext>
            </a:extLst>
          </p:cNvPr>
          <p:cNvSpPr>
            <a:spLocks noGrp="1" noChangeArrowheads="1"/>
          </p:cNvSpPr>
          <p:nvPr>
            <p:ph type="title"/>
          </p:nvPr>
        </p:nvSpPr>
        <p:spPr>
          <a:xfrm>
            <a:off x="1981200" y="381000"/>
            <a:ext cx="8229600" cy="1676400"/>
          </a:xfrm>
        </p:spPr>
        <p:txBody>
          <a:bodyPr>
            <a:normAutofit fontScale="90000"/>
          </a:bodyPr>
          <a:lstStyle/>
          <a:p>
            <a:pPr algn="ctr" eaLnBrk="1" hangingPunct="1"/>
            <a:br>
              <a:rPr lang="en-US" altLang="en-IL" dirty="0"/>
            </a:br>
            <a:r>
              <a:rPr lang="en-US" altLang="en-IL" dirty="0"/>
              <a:t>A context sensitive quest to find</a:t>
            </a:r>
            <a:br>
              <a:rPr lang="en-US" altLang="en-IL" dirty="0"/>
            </a:br>
            <a:r>
              <a:rPr lang="en-US" altLang="en-IL" dirty="0"/>
              <a:t>the actual sequence by considering the opening lines of each</a:t>
            </a:r>
            <a:br>
              <a:rPr lang="en-US" altLang="en-IL" dirty="0"/>
            </a:br>
            <a:endParaRPr lang="en-US" altLang="en-IL" dirty="0"/>
          </a:p>
        </p:txBody>
      </p:sp>
      <p:sp>
        <p:nvSpPr>
          <p:cNvPr id="96258" name="Rectangle 3">
            <a:extLst>
              <a:ext uri="{FF2B5EF4-FFF2-40B4-BE49-F238E27FC236}">
                <a16:creationId xmlns:a16="http://schemas.microsoft.com/office/drawing/2014/main" id="{4F70FCEE-7E68-DA5F-DB87-1B9784F5B3F8}"/>
              </a:ext>
            </a:extLst>
          </p:cNvPr>
          <p:cNvSpPr>
            <a:spLocks noGrp="1" noChangeArrowheads="1"/>
          </p:cNvSpPr>
          <p:nvPr>
            <p:ph type="body" idx="1"/>
          </p:nvPr>
        </p:nvSpPr>
        <p:spPr>
          <a:xfrm>
            <a:off x="1981200" y="2484438"/>
            <a:ext cx="8229600" cy="4525962"/>
          </a:xfrm>
        </p:spPr>
        <p:txBody>
          <a:bodyPr/>
          <a:lstStyle/>
          <a:p>
            <a:pPr marL="0" indent="0" algn="ctr">
              <a:buNone/>
            </a:pPr>
            <a:r>
              <a:rPr lang="en-US" altLang="en-IL" sz="4000" dirty="0"/>
              <a:t>ACTS of Jesus - Lk</a:t>
            </a:r>
          </a:p>
          <a:p>
            <a:pPr marL="0" indent="0" algn="ctr">
              <a:buNone/>
            </a:pPr>
            <a:r>
              <a:rPr lang="en-US" altLang="en-IL" sz="4000" dirty="0"/>
              <a:t>GOSPEL of Jesus - Mk</a:t>
            </a:r>
          </a:p>
          <a:p>
            <a:pPr marL="0" indent="0" algn="ctr">
              <a:buNone/>
            </a:pPr>
            <a:r>
              <a:rPr lang="en-US" altLang="en-IL" sz="4000" dirty="0"/>
              <a:t>GENEALOGY of Jesus – Mt</a:t>
            </a:r>
          </a:p>
          <a:p>
            <a:pPr marL="0" indent="0" algn="ctr">
              <a:buNone/>
            </a:pPr>
            <a:endParaRPr lang="en-US" altLang="en-IL" sz="4000" dirty="0"/>
          </a:p>
          <a:p>
            <a:pPr marL="0" indent="0" algn="ctr">
              <a:buNone/>
            </a:pPr>
            <a:r>
              <a:rPr lang="en-US" altLang="en-IL" sz="4000" dirty="0"/>
              <a:t>The WORD of GOD is Jesus - Jn</a:t>
            </a:r>
          </a:p>
        </p:txBody>
      </p:sp>
    </p:spTree>
    <p:extLst>
      <p:ext uri="{BB962C8B-B14F-4D97-AF65-F5344CB8AC3E}">
        <p14:creationId xmlns:p14="http://schemas.microsoft.com/office/powerpoint/2010/main" val="29247211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1A42B860-0DFD-0C29-BC1A-9F896526B530}"/>
              </a:ext>
            </a:extLst>
          </p:cNvPr>
          <p:cNvSpPr>
            <a:spLocks noGrp="1" noChangeArrowheads="1"/>
          </p:cNvSpPr>
          <p:nvPr>
            <p:ph type="title"/>
          </p:nvPr>
        </p:nvSpPr>
        <p:spPr>
          <a:xfrm>
            <a:off x="652729" y="-337133"/>
            <a:ext cx="10515600" cy="1325563"/>
          </a:xfrm>
        </p:spPr>
        <p:txBody>
          <a:bodyPr>
            <a:normAutofit/>
          </a:bodyPr>
          <a:lstStyle/>
          <a:p>
            <a:pPr algn="ctr" eaLnBrk="1" hangingPunct="1"/>
            <a:br>
              <a:rPr lang="en-US" altLang="en-IL" dirty="0"/>
            </a:br>
            <a:r>
              <a:rPr lang="en-US" altLang="en-IL" dirty="0"/>
              <a:t>Speculations re sequence from opening lines</a:t>
            </a:r>
          </a:p>
        </p:txBody>
      </p:sp>
      <p:sp>
        <p:nvSpPr>
          <p:cNvPr id="3" name="Content Placeholder 2">
            <a:extLst>
              <a:ext uri="{FF2B5EF4-FFF2-40B4-BE49-F238E27FC236}">
                <a16:creationId xmlns:a16="http://schemas.microsoft.com/office/drawing/2014/main" id="{D9BE6EC9-26AA-A447-B479-F83784633042}"/>
              </a:ext>
            </a:extLst>
          </p:cNvPr>
          <p:cNvSpPr>
            <a:spLocks noGrp="1"/>
          </p:cNvSpPr>
          <p:nvPr>
            <p:ph idx="1"/>
          </p:nvPr>
        </p:nvSpPr>
        <p:spPr>
          <a:xfrm>
            <a:off x="652729" y="988430"/>
            <a:ext cx="10636606" cy="5880100"/>
          </a:xfrm>
        </p:spPr>
        <p:txBody>
          <a:bodyPr>
            <a:normAutofit/>
          </a:bodyPr>
          <a:lstStyle/>
          <a:p>
            <a:pPr marL="742950" indent="-742950" algn="ctr">
              <a:lnSpc>
                <a:spcPct val="100000"/>
              </a:lnSpc>
              <a:spcBef>
                <a:spcPct val="0"/>
              </a:spcBef>
              <a:buFontTx/>
              <a:buAutoNum type="arabicPeriod"/>
              <a:defRPr/>
            </a:pPr>
            <a:r>
              <a:rPr lang="en-US" sz="3600" dirty="0"/>
              <a:t>His deeds </a:t>
            </a:r>
            <a:r>
              <a:rPr lang="en-US" sz="3600" b="1" dirty="0"/>
              <a:t>RECORDED</a:t>
            </a:r>
            <a:r>
              <a:rPr lang="en-US" sz="3600" dirty="0"/>
              <a:t> (Lk)</a:t>
            </a:r>
          </a:p>
          <a:p>
            <a:pPr marL="0" indent="0" algn="ctr">
              <a:lnSpc>
                <a:spcPct val="100000"/>
              </a:lnSpc>
              <a:spcBef>
                <a:spcPct val="0"/>
              </a:spcBef>
              <a:buNone/>
              <a:defRPr/>
            </a:pPr>
            <a:r>
              <a:rPr lang="en-US" sz="3600" dirty="0"/>
              <a:t>… the acts of Jesus</a:t>
            </a:r>
          </a:p>
          <a:p>
            <a:pPr marL="0" indent="0" algn="ctr">
              <a:lnSpc>
                <a:spcPct val="100000"/>
              </a:lnSpc>
              <a:spcBef>
                <a:spcPct val="0"/>
              </a:spcBef>
              <a:buNone/>
              <a:defRPr/>
            </a:pPr>
            <a:r>
              <a:rPr lang="en-US" sz="3600" dirty="0"/>
              <a:t>2. Then His significance </a:t>
            </a:r>
            <a:r>
              <a:rPr lang="en-US" sz="3600" b="1" dirty="0"/>
              <a:t>DRAMATIZED</a:t>
            </a:r>
            <a:r>
              <a:rPr lang="en-US" sz="3600" dirty="0"/>
              <a:t> (Mk)</a:t>
            </a:r>
          </a:p>
          <a:p>
            <a:pPr marL="0" indent="0" algn="ctr">
              <a:lnSpc>
                <a:spcPct val="100000"/>
              </a:lnSpc>
              <a:spcBef>
                <a:spcPct val="0"/>
              </a:spcBef>
              <a:buNone/>
              <a:defRPr/>
            </a:pPr>
            <a:r>
              <a:rPr lang="en-US" sz="3600" dirty="0"/>
              <a:t>… the exciting good news - gospel</a:t>
            </a:r>
          </a:p>
          <a:p>
            <a:pPr marL="0" indent="0" algn="ctr">
              <a:lnSpc>
                <a:spcPct val="100000"/>
              </a:lnSpc>
              <a:spcBef>
                <a:spcPct val="0"/>
              </a:spcBef>
              <a:buNone/>
              <a:defRPr/>
            </a:pPr>
            <a:r>
              <a:rPr lang="en-US" sz="3600" dirty="0"/>
              <a:t>3. Then His heritage </a:t>
            </a:r>
            <a:r>
              <a:rPr lang="en-US" sz="3600" b="1" dirty="0"/>
              <a:t>PROVEN</a:t>
            </a:r>
            <a:r>
              <a:rPr lang="en-US" sz="3600" dirty="0"/>
              <a:t> (Mt)</a:t>
            </a:r>
          </a:p>
          <a:p>
            <a:pPr marL="0" indent="0" algn="ctr">
              <a:lnSpc>
                <a:spcPct val="100000"/>
              </a:lnSpc>
              <a:spcBef>
                <a:spcPct val="0"/>
              </a:spcBef>
              <a:buNone/>
              <a:defRPr/>
            </a:pPr>
            <a:r>
              <a:rPr lang="en-US" sz="3600" dirty="0"/>
              <a:t>… </a:t>
            </a:r>
            <a:r>
              <a:rPr lang="en-US" sz="3600" dirty="0" err="1"/>
              <a:t>geneaology</a:t>
            </a:r>
            <a:r>
              <a:rPr lang="en-US" sz="3600" dirty="0"/>
              <a:t> comes first</a:t>
            </a:r>
          </a:p>
          <a:p>
            <a:pPr marL="0" indent="0" algn="ctr">
              <a:lnSpc>
                <a:spcPct val="110000"/>
              </a:lnSpc>
              <a:spcBef>
                <a:spcPct val="0"/>
              </a:spcBef>
              <a:buNone/>
              <a:defRPr/>
            </a:pPr>
            <a:endParaRPr lang="en-US" sz="3600" dirty="0"/>
          </a:p>
          <a:p>
            <a:pPr marL="0" indent="0" algn="ctr">
              <a:lnSpc>
                <a:spcPct val="110000"/>
              </a:lnSpc>
              <a:spcBef>
                <a:spcPct val="0"/>
              </a:spcBef>
              <a:buNone/>
              <a:defRPr/>
            </a:pPr>
            <a:r>
              <a:rPr lang="en-US" sz="3600" dirty="0"/>
              <a:t>4.Then His identity EXALTED (Jn)</a:t>
            </a:r>
          </a:p>
          <a:p>
            <a:pPr marL="0" indent="0" algn="ctr">
              <a:lnSpc>
                <a:spcPct val="110000"/>
              </a:lnSpc>
              <a:spcBef>
                <a:spcPct val="0"/>
              </a:spcBef>
              <a:buNone/>
              <a:defRPr/>
            </a:pPr>
            <a:r>
              <a:rPr lang="en-US" sz="3600" dirty="0"/>
              <a:t>… in the beginning was the Word</a:t>
            </a:r>
          </a:p>
          <a:p>
            <a:pPr marL="0" indent="0" algn="ctr">
              <a:lnSpc>
                <a:spcPct val="110000"/>
              </a:lnSpc>
              <a:spcBef>
                <a:spcPct val="0"/>
              </a:spcBef>
              <a:buNone/>
              <a:defRPr/>
            </a:pPr>
            <a:r>
              <a:rPr lang="en-US" sz="3600" dirty="0"/>
              <a:t>… and the Word was God.</a:t>
            </a:r>
          </a:p>
          <a:p>
            <a:pPr marL="0" indent="0" algn="ctr">
              <a:lnSpc>
                <a:spcPct val="150000"/>
              </a:lnSpc>
              <a:spcBef>
                <a:spcPct val="0"/>
              </a:spcBef>
              <a:buNone/>
              <a:defRPr/>
            </a:pPr>
            <a:endParaRPr lang="en-US" sz="4400" dirty="0"/>
          </a:p>
        </p:txBody>
      </p:sp>
    </p:spTree>
    <p:extLst>
      <p:ext uri="{BB962C8B-B14F-4D97-AF65-F5344CB8AC3E}">
        <p14:creationId xmlns:p14="http://schemas.microsoft.com/office/powerpoint/2010/main" val="577890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B2884FE9-B661-C39A-AA61-1A584A29AE9A}"/>
              </a:ext>
            </a:extLst>
          </p:cNvPr>
          <p:cNvSpPr>
            <a:spLocks noGrp="1" noChangeArrowheads="1"/>
          </p:cNvSpPr>
          <p:nvPr>
            <p:ph type="title"/>
          </p:nvPr>
        </p:nvSpPr>
        <p:spPr>
          <a:xfrm>
            <a:off x="1943100" y="1550194"/>
            <a:ext cx="8305800" cy="2819400"/>
          </a:xfrm>
        </p:spPr>
        <p:txBody>
          <a:bodyPr>
            <a:normAutofit/>
          </a:bodyPr>
          <a:lstStyle/>
          <a:p>
            <a:pPr algn="ctr" eaLnBrk="1" hangingPunct="1"/>
            <a:r>
              <a:rPr lang="en-US" altLang="en-US" dirty="0"/>
              <a:t>This constituted the beginning of</a:t>
            </a:r>
            <a:br>
              <a:rPr lang="en-US" altLang="en-US" dirty="0"/>
            </a:br>
            <a:r>
              <a:rPr lang="en-US" altLang="en-US" dirty="0"/>
              <a:t>the theory of “</a:t>
            </a:r>
            <a:r>
              <a:rPr lang="en-US" altLang="en-IL" dirty="0"/>
              <a:t>INTERDEPENDENCE</a:t>
            </a:r>
            <a:r>
              <a:rPr lang="en-US" altLang="en-US" dirty="0"/>
              <a:t>”</a:t>
            </a:r>
            <a:br>
              <a:rPr lang="en-US" altLang="en-IL" dirty="0"/>
            </a:br>
            <a:r>
              <a:rPr lang="en-US" altLang="en-IL" dirty="0"/>
              <a:t>= </a:t>
            </a:r>
            <a:r>
              <a:rPr lang="en-US" altLang="en-IL" b="1" u="sng" dirty="0"/>
              <a:t>COPYING</a:t>
            </a:r>
            <a:r>
              <a:rPr lang="en-US" altLang="en-IL" dirty="0"/>
              <a:t> </a:t>
            </a:r>
            <a:br>
              <a:rPr lang="en-US" altLang="en-IL" dirty="0"/>
            </a:br>
            <a:r>
              <a:rPr lang="en-US" altLang="en-IL" dirty="0"/>
              <a:t>from one or both of the others</a:t>
            </a:r>
            <a:endParaRPr lang="fi-FI" altLang="en-IL" dirty="0"/>
          </a:p>
        </p:txBody>
      </p:sp>
    </p:spTree>
    <p:extLst>
      <p:ext uri="{BB962C8B-B14F-4D97-AF65-F5344CB8AC3E}">
        <p14:creationId xmlns:p14="http://schemas.microsoft.com/office/powerpoint/2010/main" val="35998546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79716-6996-6DB1-2C2C-0303C2FB8288}"/>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EC993A34-3130-B135-1AA7-A22E513DD5C7}"/>
              </a:ext>
            </a:extLst>
          </p:cNvPr>
          <p:cNvSpPr>
            <a:spLocks noGrp="1"/>
          </p:cNvSpPr>
          <p:nvPr>
            <p:ph idx="1"/>
          </p:nvPr>
        </p:nvSpPr>
        <p:spPr/>
        <p:txBody>
          <a:bodyPr/>
          <a:lstStyle/>
          <a:p>
            <a:endParaRPr lang="en-IL"/>
          </a:p>
        </p:txBody>
      </p:sp>
    </p:spTree>
    <p:extLst>
      <p:ext uri="{BB962C8B-B14F-4D97-AF65-F5344CB8AC3E}">
        <p14:creationId xmlns:p14="http://schemas.microsoft.com/office/powerpoint/2010/main" val="9079482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0B85-E7BE-4D48-3286-E08F8376C102}"/>
              </a:ext>
            </a:extLst>
          </p:cNvPr>
          <p:cNvSpPr>
            <a:spLocks noGrp="1"/>
          </p:cNvSpPr>
          <p:nvPr>
            <p:ph type="title"/>
          </p:nvPr>
        </p:nvSpPr>
        <p:spPr>
          <a:xfrm>
            <a:off x="162553" y="553518"/>
            <a:ext cx="11866894" cy="5963520"/>
          </a:xfrm>
        </p:spPr>
        <p:txBody>
          <a:bodyPr>
            <a:normAutofit fontScale="90000"/>
          </a:bodyPr>
          <a:lstStyle/>
          <a:p>
            <a:r>
              <a:rPr lang="en-IL" dirty="0"/>
              <a:t>Outline of the presentation:</a:t>
            </a:r>
            <a:br>
              <a:rPr lang="en-IL" dirty="0"/>
            </a:br>
            <a:br>
              <a:rPr lang="en-IL" dirty="0"/>
            </a:br>
            <a:r>
              <a:rPr lang="en-IL" dirty="0"/>
              <a:t>Brief introduction to the ”SYNOPTIC PROBLEM”</a:t>
            </a:r>
            <a:br>
              <a:rPr lang="en-IL" dirty="0"/>
            </a:br>
            <a:br>
              <a:rPr lang="en-IL" dirty="0"/>
            </a:br>
            <a:r>
              <a:rPr lang="en-IL" dirty="0"/>
              <a:t>l. </a:t>
            </a:r>
            <a:r>
              <a:rPr lang="en-US" dirty="0"/>
              <a:t>T</a:t>
            </a:r>
            <a:r>
              <a:rPr lang="en-IL" dirty="0"/>
              <a:t>he objective </a:t>
            </a:r>
            <a:r>
              <a:rPr lang="en-IL" b="1" dirty="0"/>
              <a:t>FACTS</a:t>
            </a:r>
            <a:r>
              <a:rPr lang="en-IL" dirty="0"/>
              <a:t> to be explained</a:t>
            </a:r>
            <a:br>
              <a:rPr lang="en-IL" dirty="0"/>
            </a:br>
            <a:r>
              <a:rPr lang="en-IL" dirty="0"/>
              <a:t>ll. The relevance of </a:t>
            </a:r>
            <a:r>
              <a:rPr lang="en-IL" b="1" dirty="0"/>
              <a:t>TARGUMISTIC STYLE </a:t>
            </a:r>
            <a:r>
              <a:rPr lang="en-IL" dirty="0"/>
              <a:t>of 1st century</a:t>
            </a:r>
            <a:br>
              <a:rPr lang="en-IL" dirty="0"/>
            </a:br>
            <a:r>
              <a:rPr lang="en-IL" dirty="0"/>
              <a:t>III. The significance of </a:t>
            </a:r>
            <a:r>
              <a:rPr lang="en-IL" b="1" dirty="0"/>
              <a:t>HEBRAISMS</a:t>
            </a:r>
            <a:r>
              <a:rPr lang="en-IL" dirty="0"/>
              <a:t> in Greek</a:t>
            </a:r>
            <a:br>
              <a:rPr lang="en-IL" dirty="0"/>
            </a:br>
            <a:r>
              <a:rPr lang="en-IL" dirty="0"/>
              <a:t>lV. The possibility of </a:t>
            </a:r>
            <a:r>
              <a:rPr lang="en-IL" b="1" dirty="0"/>
              <a:t>STATISTICAL PROOF</a:t>
            </a:r>
            <a:br>
              <a:rPr lang="en-IL" dirty="0"/>
            </a:br>
            <a:r>
              <a:rPr lang="en-IL" dirty="0"/>
              <a:t>V. The relevance of the </a:t>
            </a:r>
            <a:r>
              <a:rPr lang="en-IL" b="1" dirty="0"/>
              <a:t>EXTERNAL HISTORICAL CONTEXT</a:t>
            </a:r>
            <a:br>
              <a:rPr lang="en-IL" b="1" dirty="0"/>
            </a:br>
            <a:br>
              <a:rPr lang="en-IL" dirty="0"/>
            </a:br>
            <a:r>
              <a:rPr lang="en-IL" b="1" dirty="0">
                <a:solidFill>
                  <a:srgbClr val="FF0000"/>
                </a:solidFill>
              </a:rPr>
              <a:t>SIGNIFICANT CONCLUSIONS</a:t>
            </a:r>
          </a:p>
        </p:txBody>
      </p:sp>
    </p:spTree>
    <p:extLst>
      <p:ext uri="{BB962C8B-B14F-4D97-AF65-F5344CB8AC3E}">
        <p14:creationId xmlns:p14="http://schemas.microsoft.com/office/powerpoint/2010/main" val="284552458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82B2-58C9-C63D-FEC9-A16E122F24F6}"/>
              </a:ext>
            </a:extLst>
          </p:cNvPr>
          <p:cNvSpPr>
            <a:spLocks noGrp="1"/>
          </p:cNvSpPr>
          <p:nvPr>
            <p:ph type="title"/>
          </p:nvPr>
        </p:nvSpPr>
        <p:spPr>
          <a:xfrm>
            <a:off x="154781" y="2398886"/>
            <a:ext cx="11882438" cy="1325563"/>
          </a:xfrm>
        </p:spPr>
        <p:txBody>
          <a:bodyPr>
            <a:normAutofit fontScale="90000"/>
          </a:bodyPr>
          <a:lstStyle/>
          <a:p>
            <a:pPr algn="ctr"/>
            <a:r>
              <a:rPr lang="en-IL" dirty="0">
                <a:solidFill>
                  <a:srgbClr val="FF0000"/>
                </a:solidFill>
              </a:rPr>
              <a:t>HIGHLY SIGNIFICANT CONCLUSIONS</a:t>
            </a:r>
            <a:br>
              <a:rPr lang="en-IL" dirty="0"/>
            </a:br>
            <a:r>
              <a:rPr lang="en-IL" dirty="0"/>
              <a:t>as made possible by careful attention to </a:t>
            </a:r>
            <a:br>
              <a:rPr lang="en-IL" dirty="0"/>
            </a:br>
            <a:r>
              <a:rPr lang="en-IL" dirty="0"/>
              <a:t>the chronology of the </a:t>
            </a:r>
            <a:r>
              <a:rPr lang="en-IL" dirty="0">
                <a:solidFill>
                  <a:srgbClr val="FF0000"/>
                </a:solidFill>
              </a:rPr>
              <a:t>JEWISH CONTEXT </a:t>
            </a:r>
            <a:r>
              <a:rPr lang="en-IL" dirty="0"/>
              <a:t>of the Gospels </a:t>
            </a:r>
            <a:br>
              <a:rPr lang="en-IL" dirty="0"/>
            </a:br>
            <a:r>
              <a:rPr lang="en-IL" dirty="0"/>
              <a:t>and </a:t>
            </a:r>
            <a:br>
              <a:rPr lang="en-IL" dirty="0"/>
            </a:br>
            <a:r>
              <a:rPr lang="en-IL" dirty="0"/>
              <a:t>by exceedingly minute attention to</a:t>
            </a:r>
            <a:br>
              <a:rPr lang="en-IL" dirty="0"/>
            </a:br>
            <a:r>
              <a:rPr lang="en-IL" dirty="0"/>
              <a:t>the observeable </a:t>
            </a:r>
            <a:r>
              <a:rPr lang="en-IL" dirty="0">
                <a:solidFill>
                  <a:srgbClr val="FF0000"/>
                </a:solidFill>
              </a:rPr>
              <a:t>FACTS</a:t>
            </a:r>
            <a:r>
              <a:rPr lang="en-IL" dirty="0"/>
              <a:t> of the complex inter-relationships between the Gospels</a:t>
            </a:r>
            <a:br>
              <a:rPr lang="en-IL" dirty="0"/>
            </a:br>
            <a:endParaRPr lang="en-IL" dirty="0"/>
          </a:p>
        </p:txBody>
      </p:sp>
    </p:spTree>
    <p:extLst>
      <p:ext uri="{BB962C8B-B14F-4D97-AF65-F5344CB8AC3E}">
        <p14:creationId xmlns:p14="http://schemas.microsoft.com/office/powerpoint/2010/main" val="21574420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82B2-58C9-C63D-FEC9-A16E122F24F6}"/>
              </a:ext>
            </a:extLst>
          </p:cNvPr>
          <p:cNvSpPr>
            <a:spLocks noGrp="1"/>
          </p:cNvSpPr>
          <p:nvPr>
            <p:ph type="title"/>
          </p:nvPr>
        </p:nvSpPr>
        <p:spPr>
          <a:xfrm>
            <a:off x="838200" y="1440451"/>
            <a:ext cx="10515600" cy="5512897"/>
          </a:xfrm>
        </p:spPr>
        <p:txBody>
          <a:bodyPr>
            <a:normAutofit fontScale="90000"/>
          </a:bodyPr>
          <a:lstStyle/>
          <a:p>
            <a:pPr algn="ctr"/>
            <a:r>
              <a:rPr lang="en-IL" dirty="0"/>
              <a:t>FIRST</a:t>
            </a:r>
            <a:br>
              <a:rPr lang="en-IL" dirty="0"/>
            </a:br>
            <a:br>
              <a:rPr lang="en-IL" dirty="0"/>
            </a:br>
            <a:r>
              <a:rPr lang="en-IL" dirty="0"/>
              <a:t>The importance of understanding </a:t>
            </a:r>
            <a:br>
              <a:rPr lang="en-IL" dirty="0"/>
            </a:br>
            <a:r>
              <a:rPr lang="en-IL" dirty="0">
                <a:solidFill>
                  <a:srgbClr val="FF0000"/>
                </a:solidFill>
              </a:rPr>
              <a:t>Jewish Mark </a:t>
            </a:r>
            <a:br>
              <a:rPr lang="en-IL" dirty="0"/>
            </a:br>
            <a:r>
              <a:rPr lang="en-IL" dirty="0"/>
              <a:t>in his own native context: </a:t>
            </a:r>
            <a:br>
              <a:rPr lang="en-IL" dirty="0"/>
            </a:br>
            <a:br>
              <a:rPr lang="en-IL" dirty="0"/>
            </a:br>
            <a:r>
              <a:rPr lang="en-IL" dirty="0">
                <a:solidFill>
                  <a:srgbClr val="FF0000"/>
                </a:solidFill>
              </a:rPr>
              <a:t>first century Roman provinces</a:t>
            </a:r>
            <a:br>
              <a:rPr lang="en-IL" dirty="0">
                <a:solidFill>
                  <a:srgbClr val="FF0000"/>
                </a:solidFill>
              </a:rPr>
            </a:br>
            <a:r>
              <a:rPr lang="en-IL" dirty="0">
                <a:solidFill>
                  <a:srgbClr val="FF0000"/>
                </a:solidFill>
              </a:rPr>
              <a:t>of Galilea and Judea</a:t>
            </a:r>
            <a:br>
              <a:rPr lang="en-IL" dirty="0">
                <a:solidFill>
                  <a:srgbClr val="FF0000"/>
                </a:solidFill>
              </a:rPr>
            </a:br>
            <a:br>
              <a:rPr lang="en-IL" dirty="0">
                <a:solidFill>
                  <a:srgbClr val="FF0000"/>
                </a:solidFill>
              </a:rPr>
            </a:br>
            <a:r>
              <a:rPr lang="en-IL" dirty="0"/>
              <a:t>nearly 2000 yrs ago</a:t>
            </a:r>
            <a:br>
              <a:rPr lang="en-IL" dirty="0"/>
            </a:br>
            <a:br>
              <a:rPr lang="en-IL" dirty="0"/>
            </a:br>
            <a:br>
              <a:rPr lang="en-IL" dirty="0"/>
            </a:br>
            <a:endParaRPr lang="en-IL" dirty="0"/>
          </a:p>
        </p:txBody>
      </p:sp>
    </p:spTree>
    <p:extLst>
      <p:ext uri="{BB962C8B-B14F-4D97-AF65-F5344CB8AC3E}">
        <p14:creationId xmlns:p14="http://schemas.microsoft.com/office/powerpoint/2010/main" val="27302580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AC8F-63C5-0BA6-5855-21DA41F1069E}"/>
              </a:ext>
            </a:extLst>
          </p:cNvPr>
          <p:cNvSpPr>
            <a:spLocks noGrp="1"/>
          </p:cNvSpPr>
          <p:nvPr>
            <p:ph type="title"/>
          </p:nvPr>
        </p:nvSpPr>
        <p:spPr>
          <a:xfrm>
            <a:off x="838200" y="2464587"/>
            <a:ext cx="10515600" cy="1325563"/>
          </a:xfrm>
        </p:spPr>
        <p:txBody>
          <a:bodyPr>
            <a:normAutofit fontScale="90000"/>
          </a:bodyPr>
          <a:lstStyle/>
          <a:p>
            <a:pPr algn="ctr"/>
            <a:br>
              <a:rPr lang="en-IL" dirty="0"/>
            </a:br>
            <a:r>
              <a:rPr lang="en-IL" dirty="0"/>
              <a:t>SECOND</a:t>
            </a:r>
            <a:br>
              <a:rPr lang="en-IL" dirty="0"/>
            </a:br>
            <a:br>
              <a:rPr lang="en-IL" dirty="0"/>
            </a:br>
            <a:r>
              <a:rPr lang="en-IL" dirty="0"/>
              <a:t>Mark’s context enabled him to use </a:t>
            </a:r>
            <a:br>
              <a:rPr lang="en-IL" dirty="0"/>
            </a:br>
            <a:r>
              <a:rPr lang="en-IL" dirty="0"/>
              <a:t>a </a:t>
            </a:r>
            <a:r>
              <a:rPr lang="en-IL" dirty="0">
                <a:solidFill>
                  <a:srgbClr val="FF0000"/>
                </a:solidFill>
              </a:rPr>
              <a:t>tagumistic dramatizing writing style </a:t>
            </a:r>
            <a:br>
              <a:rPr lang="en-IL" dirty="0">
                <a:solidFill>
                  <a:srgbClr val="FF0000"/>
                </a:solidFill>
              </a:rPr>
            </a:br>
            <a:r>
              <a:rPr lang="en-IL" dirty="0"/>
              <a:t>for his presentation of exciting good news. </a:t>
            </a:r>
            <a:br>
              <a:rPr lang="en-IL" dirty="0"/>
            </a:br>
            <a:br>
              <a:rPr lang="en-IL" dirty="0"/>
            </a:br>
            <a:br>
              <a:rPr lang="en-IL" dirty="0"/>
            </a:br>
            <a:endParaRPr lang="en-IL" dirty="0"/>
          </a:p>
        </p:txBody>
      </p:sp>
    </p:spTree>
    <p:extLst>
      <p:ext uri="{BB962C8B-B14F-4D97-AF65-F5344CB8AC3E}">
        <p14:creationId xmlns:p14="http://schemas.microsoft.com/office/powerpoint/2010/main" val="3564652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4DE1-CBDE-4E30-C19F-AD057F2F5F79}"/>
              </a:ext>
            </a:extLst>
          </p:cNvPr>
          <p:cNvSpPr>
            <a:spLocks noGrp="1"/>
          </p:cNvSpPr>
          <p:nvPr>
            <p:ph type="title"/>
          </p:nvPr>
        </p:nvSpPr>
        <p:spPr>
          <a:xfrm>
            <a:off x="838200" y="315468"/>
            <a:ext cx="10515600" cy="6227063"/>
          </a:xfrm>
        </p:spPr>
        <p:txBody>
          <a:bodyPr>
            <a:normAutofit fontScale="90000"/>
          </a:bodyPr>
          <a:lstStyle/>
          <a:p>
            <a:pPr algn="ctr"/>
            <a:br>
              <a:rPr lang="en-IL" dirty="0"/>
            </a:br>
            <a:r>
              <a:rPr lang="en-IL" dirty="0"/>
              <a:t>THIRD</a:t>
            </a:r>
            <a:br>
              <a:rPr lang="en-IL" dirty="0"/>
            </a:br>
            <a:r>
              <a:rPr lang="en-IL" dirty="0"/>
              <a:t>The internal evidence </a:t>
            </a:r>
            <a:br>
              <a:rPr lang="en-IL" dirty="0"/>
            </a:br>
            <a:r>
              <a:rPr lang="en-IL" dirty="0"/>
              <a:t>discovered by exquisitively minute attention </a:t>
            </a:r>
            <a:br>
              <a:rPr lang="en-IL" dirty="0"/>
            </a:br>
            <a:r>
              <a:rPr lang="en-IL" dirty="0"/>
              <a:t>1. to the publically observable facts of </a:t>
            </a:r>
            <a:br>
              <a:rPr lang="en-IL" dirty="0"/>
            </a:br>
            <a:r>
              <a:rPr lang="en-IL" dirty="0">
                <a:solidFill>
                  <a:srgbClr val="FF0000"/>
                </a:solidFill>
              </a:rPr>
              <a:t>Hebraisms</a:t>
            </a:r>
            <a:r>
              <a:rPr lang="en-IL" dirty="0"/>
              <a:t> </a:t>
            </a:r>
            <a:br>
              <a:rPr lang="en-IL" dirty="0"/>
            </a:br>
            <a:r>
              <a:rPr lang="en-IL" dirty="0"/>
              <a:t>and </a:t>
            </a:r>
            <a:br>
              <a:rPr lang="en-IL" dirty="0"/>
            </a:br>
            <a:r>
              <a:rPr lang="en-IL" dirty="0"/>
              <a:t>2. to the counts of </a:t>
            </a:r>
            <a:r>
              <a:rPr lang="en-IL" dirty="0">
                <a:solidFill>
                  <a:srgbClr val="FF0000"/>
                </a:solidFill>
              </a:rPr>
              <a:t>word identities </a:t>
            </a:r>
            <a:r>
              <a:rPr lang="en-IL" dirty="0"/>
              <a:t>in parallel texts suggests a sequence of the synoptic gospels that can be </a:t>
            </a:r>
            <a:r>
              <a:rPr lang="en-IL" dirty="0">
                <a:solidFill>
                  <a:srgbClr val="FF0000"/>
                </a:solidFill>
              </a:rPr>
              <a:t>statistically confirmed </a:t>
            </a:r>
            <a:r>
              <a:rPr lang="en-IL" dirty="0"/>
              <a:t>as being</a:t>
            </a:r>
            <a:br>
              <a:rPr lang="en-IL" dirty="0"/>
            </a:br>
            <a:r>
              <a:rPr lang="en-IL" dirty="0">
                <a:solidFill>
                  <a:srgbClr val="FF0000"/>
                </a:solidFill>
              </a:rPr>
              <a:t>Luke&gt;Mark&gt;Matthew</a:t>
            </a:r>
            <a:br>
              <a:rPr lang="en-IL" dirty="0"/>
            </a:br>
            <a:endParaRPr lang="en-IL" dirty="0"/>
          </a:p>
        </p:txBody>
      </p:sp>
    </p:spTree>
    <p:extLst>
      <p:ext uri="{BB962C8B-B14F-4D97-AF65-F5344CB8AC3E}">
        <p14:creationId xmlns:p14="http://schemas.microsoft.com/office/powerpoint/2010/main" val="19622458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590D-47F0-01B2-C430-A4B6584827B7}"/>
              </a:ext>
            </a:extLst>
          </p:cNvPr>
          <p:cNvSpPr>
            <a:spLocks noGrp="1"/>
          </p:cNvSpPr>
          <p:nvPr>
            <p:ph type="title"/>
          </p:nvPr>
        </p:nvSpPr>
        <p:spPr>
          <a:xfrm>
            <a:off x="838200" y="365125"/>
            <a:ext cx="10515600" cy="5029126"/>
          </a:xfrm>
        </p:spPr>
        <p:txBody>
          <a:bodyPr>
            <a:normAutofit/>
          </a:bodyPr>
          <a:lstStyle/>
          <a:p>
            <a:pPr algn="ctr"/>
            <a:br>
              <a:rPr lang="en-IL" dirty="0"/>
            </a:br>
            <a:r>
              <a:rPr lang="en-IL" dirty="0"/>
              <a:t>FOURTH</a:t>
            </a:r>
            <a:br>
              <a:rPr lang="en-IL" dirty="0"/>
            </a:br>
            <a:r>
              <a:rPr lang="en-IL" dirty="0"/>
              <a:t>The </a:t>
            </a:r>
            <a:r>
              <a:rPr lang="en-IL" dirty="0">
                <a:solidFill>
                  <a:srgbClr val="FF0000"/>
                </a:solidFill>
              </a:rPr>
              <a:t>EXTERNAL HISTORICAL CONTEXT </a:t>
            </a:r>
            <a:br>
              <a:rPr lang="en-IL" dirty="0"/>
            </a:br>
            <a:r>
              <a:rPr lang="en-IL" dirty="0"/>
              <a:t>of the growing </a:t>
            </a:r>
            <a:br>
              <a:rPr lang="en-IL" dirty="0"/>
            </a:br>
            <a:r>
              <a:rPr lang="en-IL" dirty="0"/>
              <a:t>political and religious hatreds of those days </a:t>
            </a:r>
            <a:br>
              <a:rPr lang="en-IL" dirty="0"/>
            </a:br>
            <a:r>
              <a:rPr lang="en-IL" dirty="0"/>
              <a:t>is reflected in the gospels in a way</a:t>
            </a:r>
            <a:br>
              <a:rPr lang="en-IL" dirty="0"/>
            </a:br>
            <a:r>
              <a:rPr lang="en-IL" dirty="0"/>
              <a:t>that clinches the sequence</a:t>
            </a:r>
            <a:br>
              <a:rPr lang="en-IL" dirty="0"/>
            </a:br>
            <a:r>
              <a:rPr lang="en-IL" dirty="0">
                <a:solidFill>
                  <a:srgbClr val="FF0000"/>
                </a:solidFill>
              </a:rPr>
              <a:t>Luke&gt;Mark&gt;Mathew</a:t>
            </a:r>
          </a:p>
        </p:txBody>
      </p:sp>
    </p:spTree>
    <p:extLst>
      <p:ext uri="{BB962C8B-B14F-4D97-AF65-F5344CB8AC3E}">
        <p14:creationId xmlns:p14="http://schemas.microsoft.com/office/powerpoint/2010/main" val="39240907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A71D-2563-9200-46FF-D2E1C43C88D9}"/>
              </a:ext>
            </a:extLst>
          </p:cNvPr>
          <p:cNvSpPr>
            <a:spLocks noGrp="1"/>
          </p:cNvSpPr>
          <p:nvPr>
            <p:ph type="title"/>
          </p:nvPr>
        </p:nvSpPr>
        <p:spPr>
          <a:xfrm>
            <a:off x="565472" y="711271"/>
            <a:ext cx="10515600" cy="1325563"/>
          </a:xfrm>
        </p:spPr>
        <p:txBody>
          <a:bodyPr>
            <a:normAutofit fontScale="90000"/>
          </a:bodyPr>
          <a:lstStyle/>
          <a:p>
            <a:pPr algn="ctr"/>
            <a:r>
              <a:rPr lang="en-IL" dirty="0"/>
              <a:t>Just consider the results of the research:</a:t>
            </a:r>
            <a:br>
              <a:rPr lang="en-IL" dirty="0"/>
            </a:br>
            <a:br>
              <a:rPr lang="en-IL" dirty="0"/>
            </a:br>
            <a:endParaRPr lang="en-IL" dirty="0"/>
          </a:p>
        </p:txBody>
      </p:sp>
      <p:sp>
        <p:nvSpPr>
          <p:cNvPr id="3" name="Content Placeholder 2">
            <a:extLst>
              <a:ext uri="{FF2B5EF4-FFF2-40B4-BE49-F238E27FC236}">
                <a16:creationId xmlns:a16="http://schemas.microsoft.com/office/drawing/2014/main" id="{3C0C601F-F5B0-3AEF-D909-FB4CC066ADC0}"/>
              </a:ext>
            </a:extLst>
          </p:cNvPr>
          <p:cNvSpPr>
            <a:spLocks noGrp="1"/>
          </p:cNvSpPr>
          <p:nvPr>
            <p:ph idx="1"/>
          </p:nvPr>
        </p:nvSpPr>
        <p:spPr>
          <a:xfrm>
            <a:off x="694438" y="2038330"/>
            <a:ext cx="12299270" cy="3466176"/>
          </a:xfrm>
        </p:spPr>
        <p:txBody>
          <a:bodyPr>
            <a:normAutofit fontScale="92500" lnSpcReduction="10000"/>
          </a:bodyPr>
          <a:lstStyle/>
          <a:p>
            <a:pPr marL="514350" indent="-514350">
              <a:buFont typeface="+mj-lt"/>
              <a:buAutoNum type="arabicPeriod"/>
            </a:pPr>
            <a:r>
              <a:rPr lang="en-IL" dirty="0"/>
              <a:t>The</a:t>
            </a:r>
            <a:r>
              <a:rPr lang="en-IL" b="1" dirty="0"/>
              <a:t> </a:t>
            </a:r>
            <a:r>
              <a:rPr lang="en-IL" b="1" dirty="0">
                <a:solidFill>
                  <a:srgbClr val="FF0000"/>
                </a:solidFill>
              </a:rPr>
              <a:t>independence</a:t>
            </a:r>
            <a:r>
              <a:rPr lang="en-IL" b="1" dirty="0"/>
              <a:t> </a:t>
            </a:r>
            <a:r>
              <a:rPr lang="en-IL" dirty="0"/>
              <a:t>of Luke as the </a:t>
            </a:r>
            <a:r>
              <a:rPr lang="en-IL" dirty="0">
                <a:solidFill>
                  <a:srgbClr val="FF0000"/>
                </a:solidFill>
              </a:rPr>
              <a:t>first</a:t>
            </a:r>
            <a:r>
              <a:rPr lang="en-IL" dirty="0"/>
              <a:t> in the sequence.</a:t>
            </a:r>
          </a:p>
          <a:p>
            <a:pPr marL="0" indent="0">
              <a:buNone/>
            </a:pPr>
            <a:r>
              <a:rPr lang="en-US" dirty="0"/>
              <a:t>2.   T</a:t>
            </a:r>
            <a:r>
              <a:rPr lang="en-IL" dirty="0"/>
              <a:t>he</a:t>
            </a:r>
            <a:r>
              <a:rPr lang="en-IL" dirty="0">
                <a:solidFill>
                  <a:srgbClr val="FF0000"/>
                </a:solidFill>
              </a:rPr>
              <a:t> </a:t>
            </a:r>
            <a:r>
              <a:rPr lang="en-IL" b="1" dirty="0">
                <a:solidFill>
                  <a:srgbClr val="FF0000"/>
                </a:solidFill>
              </a:rPr>
              <a:t>dependence</a:t>
            </a:r>
            <a:r>
              <a:rPr lang="en-IL" dirty="0">
                <a:solidFill>
                  <a:srgbClr val="FF0000"/>
                </a:solidFill>
              </a:rPr>
              <a:t> </a:t>
            </a:r>
            <a:r>
              <a:rPr lang="en-IL" dirty="0"/>
              <a:t>of Mark, the early Jewish “Targumist”, as in the </a:t>
            </a:r>
            <a:r>
              <a:rPr lang="en-IL" dirty="0">
                <a:solidFill>
                  <a:srgbClr val="FF0000"/>
                </a:solidFill>
              </a:rPr>
              <a:t>middle</a:t>
            </a:r>
          </a:p>
          <a:p>
            <a:pPr marL="0" indent="0">
              <a:buNone/>
            </a:pPr>
            <a:r>
              <a:rPr lang="en-IL" dirty="0"/>
              <a:t> 	with a clear idea of Mark’s method of choosing a limited amount of text </a:t>
            </a:r>
          </a:p>
          <a:p>
            <a:pPr marL="0" indent="0">
              <a:buNone/>
            </a:pPr>
            <a:r>
              <a:rPr lang="en-IL" dirty="0"/>
              <a:t>	then expanding and dramatizing that limited selection .</a:t>
            </a:r>
          </a:p>
          <a:p>
            <a:pPr marL="514350" indent="-514350">
              <a:buAutoNum type="arabicPeriod" startAt="3"/>
            </a:pPr>
            <a:r>
              <a:rPr lang="en-IL" dirty="0"/>
              <a:t>The </a:t>
            </a:r>
            <a:r>
              <a:rPr lang="en-IL" b="1" dirty="0">
                <a:solidFill>
                  <a:srgbClr val="FF0000"/>
                </a:solidFill>
              </a:rPr>
              <a:t>consistency</a:t>
            </a:r>
            <a:r>
              <a:rPr lang="en-IL" dirty="0"/>
              <a:t> of Mathew’s relation to the other texts in several contexts as 	relegating him to the </a:t>
            </a:r>
            <a:r>
              <a:rPr lang="en-IL" dirty="0">
                <a:solidFill>
                  <a:srgbClr val="FF0000"/>
                </a:solidFill>
              </a:rPr>
              <a:t>final</a:t>
            </a:r>
            <a:r>
              <a:rPr lang="en-IL" dirty="0"/>
              <a:t> position.</a:t>
            </a:r>
          </a:p>
          <a:p>
            <a:pPr marL="514350" indent="-514350">
              <a:buAutoNum type="arabicPeriod" startAt="3"/>
            </a:pPr>
            <a:endParaRPr lang="en-IL" dirty="0"/>
          </a:p>
          <a:p>
            <a:pPr marL="514350" indent="-514350">
              <a:buAutoNum type="arabicPeriod" startAt="4"/>
            </a:pPr>
            <a:r>
              <a:rPr lang="en-IL" dirty="0"/>
              <a:t>The </a:t>
            </a:r>
            <a:r>
              <a:rPr lang="en-IL" dirty="0">
                <a:solidFill>
                  <a:srgbClr val="FF0000"/>
                </a:solidFill>
              </a:rPr>
              <a:t>statistical confirmation </a:t>
            </a:r>
            <a:r>
              <a:rPr lang="en-IL" dirty="0"/>
              <a:t>of the above sequence.</a:t>
            </a:r>
          </a:p>
          <a:p>
            <a:pPr marL="0" indent="0">
              <a:buNone/>
            </a:pPr>
            <a:endParaRPr lang="en-IL" dirty="0"/>
          </a:p>
        </p:txBody>
      </p:sp>
    </p:spTree>
    <p:extLst>
      <p:ext uri="{BB962C8B-B14F-4D97-AF65-F5344CB8AC3E}">
        <p14:creationId xmlns:p14="http://schemas.microsoft.com/office/powerpoint/2010/main" val="50075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ACA1-A1B5-2DF6-9C4C-CB29BCCB65FA}"/>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330485DE-9102-C0A6-DAF7-03F605FF73CB}"/>
              </a:ext>
            </a:extLst>
          </p:cNvPr>
          <p:cNvSpPr>
            <a:spLocks noGrp="1"/>
          </p:cNvSpPr>
          <p:nvPr>
            <p:ph idx="1"/>
          </p:nvPr>
        </p:nvSpPr>
        <p:spPr/>
        <p:txBody>
          <a:bodyPr/>
          <a:lstStyle/>
          <a:p>
            <a:endParaRPr lang="en-IL"/>
          </a:p>
        </p:txBody>
      </p:sp>
    </p:spTree>
    <p:extLst>
      <p:ext uri="{BB962C8B-B14F-4D97-AF65-F5344CB8AC3E}">
        <p14:creationId xmlns:p14="http://schemas.microsoft.com/office/powerpoint/2010/main" val="13686325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CA25-3544-8A4B-653D-AB5D472AECCD}"/>
              </a:ext>
            </a:extLst>
          </p:cNvPr>
          <p:cNvSpPr>
            <a:spLocks noGrp="1"/>
          </p:cNvSpPr>
          <p:nvPr>
            <p:ph type="title"/>
          </p:nvPr>
        </p:nvSpPr>
        <p:spPr>
          <a:xfrm>
            <a:off x="516331" y="123723"/>
            <a:ext cx="10515600" cy="1325563"/>
          </a:xfrm>
        </p:spPr>
        <p:txBody>
          <a:bodyPr/>
          <a:lstStyle/>
          <a:p>
            <a:pPr algn="ctr"/>
            <a:r>
              <a:rPr lang="en-IL" dirty="0"/>
              <a:t>The VALUES of the discoveries:</a:t>
            </a:r>
          </a:p>
        </p:txBody>
      </p:sp>
      <p:sp>
        <p:nvSpPr>
          <p:cNvPr id="3" name="Content Placeholder 2">
            <a:extLst>
              <a:ext uri="{FF2B5EF4-FFF2-40B4-BE49-F238E27FC236}">
                <a16:creationId xmlns:a16="http://schemas.microsoft.com/office/drawing/2014/main" id="{48ED978F-3DDB-C7AD-3038-1B9D0B989439}"/>
              </a:ext>
            </a:extLst>
          </p:cNvPr>
          <p:cNvSpPr>
            <a:spLocks noGrp="1"/>
          </p:cNvSpPr>
          <p:nvPr>
            <p:ph idx="1"/>
          </p:nvPr>
        </p:nvSpPr>
        <p:spPr>
          <a:xfrm>
            <a:off x="307238" y="1825625"/>
            <a:ext cx="11046562" cy="4351338"/>
          </a:xfrm>
        </p:spPr>
        <p:txBody>
          <a:bodyPr>
            <a:normAutofit fontScale="92500"/>
          </a:bodyPr>
          <a:lstStyle/>
          <a:p>
            <a:pPr marL="0" indent="0">
              <a:buNone/>
            </a:pPr>
            <a:r>
              <a:rPr lang="en-IL" u="sng" dirty="0"/>
              <a:t>1. A believable sequence </a:t>
            </a:r>
            <a:r>
              <a:rPr lang="en-IL" dirty="0"/>
              <a:t>of the gospel writers which allows the reader to make sense and </a:t>
            </a:r>
            <a:r>
              <a:rPr lang="en-IL" b="1" dirty="0"/>
              <a:t>enjoy</a:t>
            </a:r>
            <a:r>
              <a:rPr lang="en-IL" dirty="0"/>
              <a:t> sensing the reasons of why one writer is editing the other.</a:t>
            </a:r>
          </a:p>
          <a:p>
            <a:pPr marL="0" indent="0">
              <a:buNone/>
            </a:pPr>
            <a:r>
              <a:rPr lang="en-US" u="sng" dirty="0"/>
              <a:t>2. A</a:t>
            </a:r>
            <a:r>
              <a:rPr lang="en-IL" u="sng" dirty="0"/>
              <a:t>n understanding of </a:t>
            </a:r>
            <a:r>
              <a:rPr lang="en-IL" b="1" u="sng" dirty="0"/>
              <a:t>how testimony</a:t>
            </a:r>
            <a:r>
              <a:rPr lang="en-IL" u="sng" dirty="0"/>
              <a:t> works</a:t>
            </a:r>
            <a:r>
              <a:rPr lang="en-IL" dirty="0"/>
              <a:t>, and is proven by inconsistencies - which fade in the light of the ”</a:t>
            </a:r>
            <a:r>
              <a:rPr lang="en-IL" b="1" dirty="0"/>
              <a:t>ring of truth</a:t>
            </a:r>
            <a:r>
              <a:rPr lang="en-IL" dirty="0"/>
              <a:t>” in the general consensus.</a:t>
            </a:r>
          </a:p>
          <a:p>
            <a:pPr marL="0" indent="0">
              <a:buNone/>
            </a:pPr>
            <a:r>
              <a:rPr lang="en-IL" u="sng" dirty="0"/>
              <a:t>3. Freedom</a:t>
            </a:r>
            <a:r>
              <a:rPr lang="en-IL" dirty="0"/>
              <a:t> from the destructive efforts to </a:t>
            </a:r>
            <a:r>
              <a:rPr lang="en-IL" u="sng" dirty="0"/>
              <a:t>reduce Jesus </a:t>
            </a:r>
            <a:r>
              <a:rPr lang="en-IL" dirty="0"/>
              <a:t>to a nice ethics teacher </a:t>
            </a:r>
            <a:r>
              <a:rPr lang="en-US" dirty="0"/>
              <a:t>by way of using the inconsistencies to claim wrongly that the texts are unreliable.</a:t>
            </a:r>
          </a:p>
          <a:p>
            <a:pPr marL="0" indent="0">
              <a:buNone/>
            </a:pPr>
            <a:endParaRPr lang="en-US" u="sng" dirty="0"/>
          </a:p>
          <a:p>
            <a:pPr marL="0" indent="0">
              <a:buNone/>
            </a:pPr>
            <a:r>
              <a:rPr lang="en-US" u="sng" dirty="0"/>
              <a:t>4. The opportunity </a:t>
            </a:r>
            <a:r>
              <a:rPr lang="en-US" dirty="0"/>
              <a:t>for “Christian” seminaries to build faith, not destroy it. </a:t>
            </a:r>
            <a:endParaRPr lang="en-IL" dirty="0"/>
          </a:p>
        </p:txBody>
      </p:sp>
    </p:spTree>
    <p:extLst>
      <p:ext uri="{BB962C8B-B14F-4D97-AF65-F5344CB8AC3E}">
        <p14:creationId xmlns:p14="http://schemas.microsoft.com/office/powerpoint/2010/main" val="2369720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A30CC-03DA-2915-9487-E009F920492A}"/>
              </a:ext>
            </a:extLst>
          </p:cNvPr>
          <p:cNvSpPr>
            <a:spLocks noGrp="1"/>
          </p:cNvSpPr>
          <p:nvPr>
            <p:ph type="title"/>
          </p:nvPr>
        </p:nvSpPr>
        <p:spPr>
          <a:xfrm>
            <a:off x="838200" y="299099"/>
            <a:ext cx="10515600" cy="1837748"/>
          </a:xfrm>
        </p:spPr>
        <p:txBody>
          <a:bodyPr>
            <a:normAutofit fontScale="90000"/>
          </a:bodyPr>
          <a:lstStyle/>
          <a:p>
            <a:pPr algn="ctr"/>
            <a:r>
              <a:rPr lang="en-IL" dirty="0"/>
              <a:t>This THEORY of INTERDEPENDENCE</a:t>
            </a:r>
            <a:br>
              <a:rPr lang="en-IL" dirty="0"/>
            </a:br>
            <a:r>
              <a:rPr lang="en-IL" dirty="0"/>
              <a:t>still reigns supreme now 1,600 years later.</a:t>
            </a:r>
            <a:br>
              <a:rPr lang="en-IL" dirty="0"/>
            </a:br>
            <a:endParaRPr lang="en-IL" dirty="0"/>
          </a:p>
        </p:txBody>
      </p:sp>
      <p:sp>
        <p:nvSpPr>
          <p:cNvPr id="3" name="Content Placeholder 2">
            <a:extLst>
              <a:ext uri="{FF2B5EF4-FFF2-40B4-BE49-F238E27FC236}">
                <a16:creationId xmlns:a16="http://schemas.microsoft.com/office/drawing/2014/main" id="{A1B86022-EBB6-64D5-4607-73FFB384F4FD}"/>
              </a:ext>
            </a:extLst>
          </p:cNvPr>
          <p:cNvSpPr>
            <a:spLocks noGrp="1"/>
          </p:cNvSpPr>
          <p:nvPr>
            <p:ph idx="1"/>
          </p:nvPr>
        </p:nvSpPr>
        <p:spPr>
          <a:xfrm>
            <a:off x="0" y="1497807"/>
            <a:ext cx="12192000" cy="4351338"/>
          </a:xfrm>
        </p:spPr>
        <p:txBody>
          <a:bodyPr>
            <a:normAutofit/>
          </a:bodyPr>
          <a:lstStyle/>
          <a:p>
            <a:pPr marL="0" indent="0" algn="ctr">
              <a:buNone/>
            </a:pPr>
            <a:r>
              <a:rPr lang="en-US" sz="4400" dirty="0"/>
              <a:t>Indeed, it is considered a solid fact.</a:t>
            </a:r>
          </a:p>
          <a:p>
            <a:pPr marL="0" indent="0" algn="ctr">
              <a:buNone/>
            </a:pPr>
            <a:endParaRPr lang="en-US" sz="4400" dirty="0"/>
          </a:p>
          <a:p>
            <a:pPr marL="0" indent="0" algn="ctr">
              <a:buNone/>
            </a:pPr>
            <a:r>
              <a:rPr lang="en-US" sz="4400" dirty="0"/>
              <a:t>But it exists </a:t>
            </a:r>
            <a:r>
              <a:rPr lang="en-IL" sz="4400" dirty="0"/>
              <a:t>in a grand confusion </a:t>
            </a:r>
          </a:p>
          <a:p>
            <a:pPr marL="0" indent="0" algn="ctr">
              <a:buNone/>
            </a:pPr>
            <a:r>
              <a:rPr lang="en-IL" sz="4400" dirty="0"/>
              <a:t>of many varieties.</a:t>
            </a:r>
          </a:p>
          <a:p>
            <a:pPr marL="0" indent="0" algn="ctr">
              <a:buNone/>
            </a:pPr>
            <a:endParaRPr lang="en-IL" sz="4400" dirty="0"/>
          </a:p>
          <a:p>
            <a:pPr marL="0" indent="0" algn="ctr">
              <a:buNone/>
            </a:pPr>
            <a:r>
              <a:rPr lang="en-US" sz="3600" i="1" dirty="0"/>
              <a:t>Very </a:t>
            </a:r>
            <a:r>
              <a:rPr lang="en-IL" sz="3600" i="1" dirty="0"/>
              <a:t>few scholars still deny any copying at all.</a:t>
            </a:r>
          </a:p>
        </p:txBody>
      </p:sp>
    </p:spTree>
    <p:extLst>
      <p:ext uri="{BB962C8B-B14F-4D97-AF65-F5344CB8AC3E}">
        <p14:creationId xmlns:p14="http://schemas.microsoft.com/office/powerpoint/2010/main" val="16278784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64EBC-51E8-8C93-DC9C-A808AEE25929}"/>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94BCD665-18FA-9F0B-768C-66EFC1CF2A5A}"/>
              </a:ext>
            </a:extLst>
          </p:cNvPr>
          <p:cNvSpPr>
            <a:spLocks noGrp="1"/>
          </p:cNvSpPr>
          <p:nvPr>
            <p:ph idx="1"/>
          </p:nvPr>
        </p:nvSpPr>
        <p:spPr/>
        <p:txBody>
          <a:bodyPr/>
          <a:lstStyle/>
          <a:p>
            <a:endParaRPr lang="en-IL"/>
          </a:p>
        </p:txBody>
      </p:sp>
    </p:spTree>
    <p:extLst>
      <p:ext uri="{BB962C8B-B14F-4D97-AF65-F5344CB8AC3E}">
        <p14:creationId xmlns:p14="http://schemas.microsoft.com/office/powerpoint/2010/main" val="39047000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986E-AF73-05E9-C024-4453F1726739}"/>
              </a:ext>
            </a:extLst>
          </p:cNvPr>
          <p:cNvSpPr>
            <a:spLocks noGrp="1"/>
          </p:cNvSpPr>
          <p:nvPr>
            <p:ph type="title"/>
          </p:nvPr>
        </p:nvSpPr>
        <p:spPr/>
        <p:txBody>
          <a:bodyPr/>
          <a:lstStyle/>
          <a:p>
            <a:pPr algn="ctr"/>
            <a:r>
              <a:rPr lang="en-IL" dirty="0"/>
              <a:t>"INSPIRATION?</a:t>
            </a:r>
          </a:p>
        </p:txBody>
      </p:sp>
      <p:sp>
        <p:nvSpPr>
          <p:cNvPr id="3" name="Content Placeholder 2">
            <a:extLst>
              <a:ext uri="{FF2B5EF4-FFF2-40B4-BE49-F238E27FC236}">
                <a16:creationId xmlns:a16="http://schemas.microsoft.com/office/drawing/2014/main" id="{1A160109-82AE-7405-BA9F-47BE9A7462CA}"/>
              </a:ext>
            </a:extLst>
          </p:cNvPr>
          <p:cNvSpPr>
            <a:spLocks noGrp="1"/>
          </p:cNvSpPr>
          <p:nvPr>
            <p:ph idx="1"/>
          </p:nvPr>
        </p:nvSpPr>
        <p:spPr/>
        <p:txBody>
          <a:bodyPr/>
          <a:lstStyle/>
          <a:p>
            <a:pPr marL="0" indent="0" algn="ctr">
              <a:buNone/>
            </a:pPr>
            <a:r>
              <a:rPr lang="en-US" u="sng" dirty="0"/>
              <a:t>5. The opportunity to follow </a:t>
            </a:r>
            <a:r>
              <a:rPr lang="en-US" b="1" u="sng" dirty="0"/>
              <a:t>what the Bible itself claims to be </a:t>
            </a:r>
          </a:p>
          <a:p>
            <a:pPr marL="0" indent="0" algn="ctr">
              <a:buNone/>
            </a:pPr>
            <a:r>
              <a:rPr lang="en-US" b="1" u="sng" dirty="0"/>
              <a:t>- </a:t>
            </a:r>
            <a:r>
              <a:rPr lang="en-US" dirty="0"/>
              <a:t>the inconsistent human witness, but so SPIRIT-inspired that it can miraculously and infallibly point to </a:t>
            </a:r>
          </a:p>
          <a:p>
            <a:pPr marL="0" indent="0" algn="ctr">
              <a:buNone/>
            </a:pPr>
            <a:r>
              <a:rPr lang="en-US" dirty="0"/>
              <a:t>       the ONE and ONLY INFALLIBLE GOD.</a:t>
            </a:r>
          </a:p>
          <a:p>
            <a:pPr marL="0" indent="0" algn="ctr">
              <a:buNone/>
            </a:pPr>
            <a:endParaRPr lang="en-US" dirty="0"/>
          </a:p>
          <a:p>
            <a:pPr marL="0" indent="0" algn="ctr">
              <a:buNone/>
            </a:pPr>
            <a:r>
              <a:rPr lang="en-US" dirty="0"/>
              <a:t>This biblical </a:t>
            </a:r>
            <a:r>
              <a:rPr lang="en-US" b="1" dirty="0"/>
              <a:t>miracle</a:t>
            </a:r>
            <a:r>
              <a:rPr lang="en-US" dirty="0"/>
              <a:t> avoids both extremes of either </a:t>
            </a:r>
            <a:r>
              <a:rPr lang="en-US" b="1" dirty="0"/>
              <a:t>myth</a:t>
            </a:r>
            <a:r>
              <a:rPr lang="en-US" dirty="0"/>
              <a:t> or </a:t>
            </a:r>
            <a:r>
              <a:rPr lang="en-US" b="1" dirty="0"/>
              <a:t>magic</a:t>
            </a:r>
            <a:r>
              <a:rPr lang="en-US" dirty="0"/>
              <a:t> </a:t>
            </a:r>
          </a:p>
          <a:p>
            <a:pPr marL="0" indent="0" algn="ctr">
              <a:buNone/>
            </a:pPr>
            <a:r>
              <a:rPr lang="en-US" dirty="0"/>
              <a:t>in terms of theories of inspiration of the Bible.</a:t>
            </a:r>
          </a:p>
          <a:p>
            <a:pPr marL="0" indent="0" algn="ctr">
              <a:buNone/>
            </a:pPr>
            <a:r>
              <a:rPr lang="en-US" dirty="0"/>
              <a:t>Extreme of </a:t>
            </a:r>
            <a:r>
              <a:rPr lang="en-US" b="1" dirty="0"/>
              <a:t>Myth</a:t>
            </a:r>
            <a:r>
              <a:rPr lang="en-US" dirty="0"/>
              <a:t> ---- God’s </a:t>
            </a:r>
            <a:r>
              <a:rPr lang="en-US" b="1" dirty="0"/>
              <a:t>MIRACLE</a:t>
            </a:r>
            <a:r>
              <a:rPr lang="en-US" dirty="0"/>
              <a:t> ---- Extreme of </a:t>
            </a:r>
            <a:r>
              <a:rPr lang="en-US" b="1" dirty="0"/>
              <a:t>Magic</a:t>
            </a:r>
          </a:p>
          <a:p>
            <a:pPr marL="0" indent="0">
              <a:buNone/>
            </a:pPr>
            <a:endParaRPr lang="en-IL" dirty="0"/>
          </a:p>
        </p:txBody>
      </p:sp>
    </p:spTree>
    <p:extLst>
      <p:ext uri="{BB962C8B-B14F-4D97-AF65-F5344CB8AC3E}">
        <p14:creationId xmlns:p14="http://schemas.microsoft.com/office/powerpoint/2010/main" val="73836715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FF0C-21E4-3EFB-B42F-E8DEF3872358}"/>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5BB93C2E-BDFC-A586-A9D0-8D7FA23D513F}"/>
              </a:ext>
            </a:extLst>
          </p:cNvPr>
          <p:cNvSpPr>
            <a:spLocks noGrp="1"/>
          </p:cNvSpPr>
          <p:nvPr>
            <p:ph idx="1"/>
          </p:nvPr>
        </p:nvSpPr>
        <p:spPr/>
        <p:txBody>
          <a:bodyPr/>
          <a:lstStyle/>
          <a:p>
            <a:endParaRPr lang="en-IL"/>
          </a:p>
        </p:txBody>
      </p:sp>
    </p:spTree>
    <p:extLst>
      <p:ext uri="{BB962C8B-B14F-4D97-AF65-F5344CB8AC3E}">
        <p14:creationId xmlns:p14="http://schemas.microsoft.com/office/powerpoint/2010/main" val="702652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149C-3B86-8F1C-4F73-AE03592BB44B}"/>
              </a:ext>
            </a:extLst>
          </p:cNvPr>
          <p:cNvSpPr>
            <a:spLocks noGrp="1"/>
          </p:cNvSpPr>
          <p:nvPr>
            <p:ph type="title"/>
          </p:nvPr>
        </p:nvSpPr>
        <p:spPr>
          <a:xfrm>
            <a:off x="727364" y="243840"/>
            <a:ext cx="10515600" cy="6350000"/>
          </a:xfrm>
        </p:spPr>
        <p:txBody>
          <a:bodyPr>
            <a:normAutofit/>
          </a:bodyPr>
          <a:lstStyle/>
          <a:p>
            <a:pPr algn="ctr"/>
            <a:r>
              <a:rPr lang="en-IL" dirty="0">
                <a:solidFill>
                  <a:srgbClr val="FF0000"/>
                </a:solidFill>
              </a:rPr>
              <a:t>WHO</a:t>
            </a:r>
            <a:r>
              <a:rPr lang="en-IL" dirty="0"/>
              <a:t> copied from WHOM?</a:t>
            </a:r>
            <a:br>
              <a:rPr lang="en-IL" dirty="0"/>
            </a:br>
            <a:br>
              <a:rPr lang="en-IL" dirty="0"/>
            </a:br>
            <a:br>
              <a:rPr lang="en-IL" dirty="0"/>
            </a:br>
            <a:r>
              <a:rPr lang="en-IL" dirty="0">
                <a:solidFill>
                  <a:srgbClr val="FF0000"/>
                </a:solidFill>
              </a:rPr>
              <a:t>WHY?</a:t>
            </a:r>
            <a:r>
              <a:rPr lang="en-IL" dirty="0"/>
              <a:t> so many differences:</a:t>
            </a:r>
            <a:br>
              <a:rPr lang="en-IL" dirty="0"/>
            </a:br>
            <a:r>
              <a:rPr lang="en-IL" dirty="0"/>
              <a:t>- so many changes?</a:t>
            </a:r>
            <a:br>
              <a:rPr lang="en-IL" dirty="0"/>
            </a:br>
            <a:r>
              <a:rPr lang="en-IL" dirty="0"/>
              <a:t>- so many </a:t>
            </a:r>
            <a:r>
              <a:rPr lang="en-US" dirty="0"/>
              <a:t>a</a:t>
            </a:r>
            <a:r>
              <a:rPr lang="en-IL" dirty="0"/>
              <a:t>dditions?</a:t>
            </a:r>
            <a:br>
              <a:rPr lang="en-IL" dirty="0"/>
            </a:br>
            <a:r>
              <a:rPr lang="en-IL" dirty="0"/>
              <a:t>- so many omissions?</a:t>
            </a:r>
            <a:br>
              <a:rPr lang="en-IL" dirty="0"/>
            </a:br>
            <a:endParaRPr lang="en-IL" dirty="0"/>
          </a:p>
        </p:txBody>
      </p:sp>
    </p:spTree>
    <p:extLst>
      <p:ext uri="{BB962C8B-B14F-4D97-AF65-F5344CB8AC3E}">
        <p14:creationId xmlns:p14="http://schemas.microsoft.com/office/powerpoint/2010/main" val="3985396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C52D-688D-6BEE-45FE-08347AA06B39}"/>
              </a:ext>
            </a:extLst>
          </p:cNvPr>
          <p:cNvSpPr>
            <a:spLocks noGrp="1"/>
          </p:cNvSpPr>
          <p:nvPr>
            <p:ph type="title"/>
          </p:nvPr>
        </p:nvSpPr>
        <p:spPr>
          <a:xfrm>
            <a:off x="545306" y="365124"/>
            <a:ext cx="10515600" cy="5699919"/>
          </a:xfrm>
        </p:spPr>
        <p:txBody>
          <a:bodyPr>
            <a:normAutofit fontScale="90000"/>
          </a:bodyPr>
          <a:lstStyle/>
          <a:p>
            <a:pPr algn="ctr"/>
            <a:r>
              <a:rPr lang="en-IL" dirty="0"/>
              <a:t>Who even cares? </a:t>
            </a:r>
            <a:br>
              <a:rPr lang="en-IL" dirty="0"/>
            </a:br>
            <a:br>
              <a:rPr lang="en-IL" dirty="0"/>
            </a:br>
            <a:r>
              <a:rPr lang="en-IL" dirty="0"/>
              <a:t>Just consider: </a:t>
            </a:r>
            <a:br>
              <a:rPr lang="en-IL" dirty="0"/>
            </a:br>
            <a:r>
              <a:rPr lang="en-IL" dirty="0">
                <a:solidFill>
                  <a:srgbClr val="FF0000"/>
                </a:solidFill>
              </a:rPr>
              <a:t>If scholars get the sequence wrong,</a:t>
            </a:r>
            <a:br>
              <a:rPr lang="en-IL" dirty="0"/>
            </a:br>
            <a:br>
              <a:rPr lang="en-IL" dirty="0"/>
            </a:br>
            <a:r>
              <a:rPr lang="en-IL" dirty="0"/>
              <a:t>What is the RESULT?</a:t>
            </a:r>
            <a:br>
              <a:rPr lang="en-IL" dirty="0"/>
            </a:br>
            <a:r>
              <a:rPr lang="en-IL" dirty="0">
                <a:solidFill>
                  <a:srgbClr val="FF0000"/>
                </a:solidFill>
              </a:rPr>
              <a:t>Baseless, erroneous, misleading speculations</a:t>
            </a:r>
            <a:br>
              <a:rPr lang="en-IL" dirty="0">
                <a:solidFill>
                  <a:srgbClr val="FF0000"/>
                </a:solidFill>
              </a:rPr>
            </a:br>
            <a:r>
              <a:rPr lang="en-IL" dirty="0"/>
              <a:t>about </a:t>
            </a:r>
            <a:br>
              <a:rPr lang="en-IL" dirty="0"/>
            </a:br>
            <a:r>
              <a:rPr lang="en-IL" b="1" dirty="0"/>
              <a:t>the reasons why </a:t>
            </a:r>
            <a:br>
              <a:rPr lang="en-IL" dirty="0"/>
            </a:br>
            <a:r>
              <a:rPr lang="en-IL" dirty="0"/>
              <a:t>who changed whom.</a:t>
            </a:r>
          </a:p>
        </p:txBody>
      </p:sp>
    </p:spTree>
    <p:extLst>
      <p:ext uri="{BB962C8B-B14F-4D97-AF65-F5344CB8AC3E}">
        <p14:creationId xmlns:p14="http://schemas.microsoft.com/office/powerpoint/2010/main" val="1281105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0B85-E7BE-4D48-3286-E08F8376C102}"/>
              </a:ext>
            </a:extLst>
          </p:cNvPr>
          <p:cNvSpPr>
            <a:spLocks noGrp="1"/>
          </p:cNvSpPr>
          <p:nvPr>
            <p:ph type="title"/>
          </p:nvPr>
        </p:nvSpPr>
        <p:spPr>
          <a:xfrm>
            <a:off x="162553" y="894480"/>
            <a:ext cx="11866894" cy="4946861"/>
          </a:xfrm>
        </p:spPr>
        <p:txBody>
          <a:bodyPr>
            <a:normAutofit fontScale="90000"/>
          </a:bodyPr>
          <a:lstStyle/>
          <a:p>
            <a:r>
              <a:rPr lang="en-IL" dirty="0"/>
              <a:t>Outline of the presentation:</a:t>
            </a:r>
            <a:br>
              <a:rPr lang="en-IL" dirty="0"/>
            </a:br>
            <a:br>
              <a:rPr lang="en-IL" dirty="0"/>
            </a:br>
            <a:r>
              <a:rPr lang="en-IL" dirty="0">
                <a:solidFill>
                  <a:srgbClr val="FF0000"/>
                </a:solidFill>
              </a:rPr>
              <a:t>Brief introduction to the ”SYNOPTIC PROBLEM</a:t>
            </a:r>
            <a:r>
              <a:rPr lang="en-IL" dirty="0"/>
              <a:t>”</a:t>
            </a:r>
            <a:br>
              <a:rPr lang="en-IL" dirty="0"/>
            </a:br>
            <a:br>
              <a:rPr lang="en-IL" dirty="0"/>
            </a:br>
            <a:r>
              <a:rPr lang="en-IL" dirty="0"/>
              <a:t>l. </a:t>
            </a:r>
            <a:r>
              <a:rPr lang="en-US" dirty="0"/>
              <a:t>T</a:t>
            </a:r>
            <a:r>
              <a:rPr lang="en-IL" dirty="0"/>
              <a:t>he objective </a:t>
            </a:r>
            <a:r>
              <a:rPr lang="en-IL" b="1" dirty="0"/>
              <a:t>FACTS</a:t>
            </a:r>
            <a:r>
              <a:rPr lang="en-IL" dirty="0"/>
              <a:t> to be explained</a:t>
            </a:r>
            <a:br>
              <a:rPr lang="en-IL" dirty="0"/>
            </a:br>
            <a:r>
              <a:rPr lang="en-IL" dirty="0"/>
              <a:t>ll. The context of </a:t>
            </a:r>
            <a:r>
              <a:rPr lang="en-IL" b="1" dirty="0"/>
              <a:t>TARGUMISTIC STYLE </a:t>
            </a:r>
            <a:r>
              <a:rPr lang="en-IL" dirty="0"/>
              <a:t>of 1st century</a:t>
            </a:r>
            <a:br>
              <a:rPr lang="en-IL" dirty="0"/>
            </a:br>
            <a:r>
              <a:rPr lang="en-IL" dirty="0"/>
              <a:t>III. The significance of </a:t>
            </a:r>
            <a:r>
              <a:rPr lang="en-IL" b="1" dirty="0"/>
              <a:t>HEBRAISMS</a:t>
            </a:r>
            <a:r>
              <a:rPr lang="en-IL" dirty="0"/>
              <a:t> in Greek</a:t>
            </a:r>
            <a:br>
              <a:rPr lang="en-IL" dirty="0"/>
            </a:br>
            <a:r>
              <a:rPr lang="en-IL" dirty="0"/>
              <a:t>lV. The possibility of </a:t>
            </a:r>
            <a:r>
              <a:rPr lang="en-IL" b="1" dirty="0"/>
              <a:t>STATISTICAL PROOF</a:t>
            </a:r>
            <a:br>
              <a:rPr lang="en-IL" dirty="0"/>
            </a:br>
            <a:r>
              <a:rPr lang="en-IL" dirty="0"/>
              <a:t>V. The context of the </a:t>
            </a:r>
            <a:r>
              <a:rPr lang="en-IL" b="1" dirty="0"/>
              <a:t>EXTERNAL HISTORICAL CONTEXT</a:t>
            </a:r>
            <a:br>
              <a:rPr lang="en-IL" b="1" dirty="0"/>
            </a:br>
            <a:br>
              <a:rPr lang="en-IL" dirty="0"/>
            </a:br>
            <a:r>
              <a:rPr lang="en-IL" dirty="0"/>
              <a:t>Conclusions</a:t>
            </a:r>
          </a:p>
        </p:txBody>
      </p:sp>
    </p:spTree>
    <p:extLst>
      <p:ext uri="{BB962C8B-B14F-4D97-AF65-F5344CB8AC3E}">
        <p14:creationId xmlns:p14="http://schemas.microsoft.com/office/powerpoint/2010/main" val="1999534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95BCD46E-40EF-F100-2FE5-95BCD8A037CC}"/>
              </a:ext>
            </a:extLst>
          </p:cNvPr>
          <p:cNvSpPr>
            <a:spLocks noGrp="1" noChangeArrowheads="1"/>
          </p:cNvSpPr>
          <p:nvPr>
            <p:ph type="title"/>
          </p:nvPr>
        </p:nvSpPr>
        <p:spPr>
          <a:xfrm>
            <a:off x="1000126" y="431800"/>
            <a:ext cx="10294144" cy="5668962"/>
          </a:xfrm>
        </p:spPr>
        <p:txBody>
          <a:bodyPr/>
          <a:lstStyle/>
          <a:p>
            <a:pPr algn="ctr"/>
            <a:br>
              <a:rPr lang="en-US" altLang="en-IL" dirty="0"/>
            </a:br>
            <a:r>
              <a:rPr lang="en-US" altLang="en-IL" dirty="0"/>
              <a:t> </a:t>
            </a:r>
            <a:br>
              <a:rPr lang="en-US" altLang="en-IL" dirty="0"/>
            </a:br>
            <a:r>
              <a:rPr lang="en-US" altLang="en-IL" dirty="0"/>
              <a:t>ANOTHER OPTION </a:t>
            </a:r>
            <a:br>
              <a:rPr lang="en-US" altLang="en-IL" dirty="0"/>
            </a:br>
            <a:r>
              <a:rPr lang="en-US" altLang="en-IL" dirty="0"/>
              <a:t>- from the late </a:t>
            </a:r>
            <a:r>
              <a:rPr lang="en-US" altLang="en-IL" dirty="0">
                <a:solidFill>
                  <a:schemeClr val="tx1"/>
                </a:solidFill>
              </a:rPr>
              <a:t>1700s:</a:t>
            </a:r>
            <a:br>
              <a:rPr lang="en-US" altLang="en-IL" dirty="0">
                <a:solidFill>
                  <a:schemeClr val="tx1"/>
                </a:solidFill>
              </a:rPr>
            </a:br>
            <a:br>
              <a:rPr lang="en-US" altLang="en-IL" dirty="0">
                <a:solidFill>
                  <a:schemeClr val="tx1"/>
                </a:solidFill>
              </a:rPr>
            </a:br>
            <a:r>
              <a:rPr lang="en-US" altLang="en-IL" dirty="0">
                <a:solidFill>
                  <a:srgbClr val="FF0066"/>
                </a:solidFill>
              </a:rPr>
              <a:t>Mark is the last!</a:t>
            </a:r>
            <a:br>
              <a:rPr lang="en-US" altLang="en-IL" dirty="0"/>
            </a:br>
            <a:r>
              <a:rPr lang="en-US" altLang="en-IL" dirty="0"/>
              <a:t>and </a:t>
            </a:r>
            <a:br>
              <a:rPr lang="en-US" altLang="en-IL" dirty="0"/>
            </a:br>
            <a:r>
              <a:rPr lang="en-US" altLang="en-IL" dirty="0"/>
              <a:t>he copied</a:t>
            </a:r>
            <a:br>
              <a:rPr lang="en-US" altLang="en-IL" dirty="0"/>
            </a:br>
            <a:r>
              <a:rPr lang="en-US" altLang="en-IL" dirty="0"/>
              <a:t>from both Mt and Lk</a:t>
            </a:r>
            <a:endParaRPr lang="fi-FI" altLang="en-IL" dirty="0"/>
          </a:p>
        </p:txBody>
      </p:sp>
    </p:spTree>
    <p:extLst>
      <p:ext uri="{BB962C8B-B14F-4D97-AF65-F5344CB8AC3E}">
        <p14:creationId xmlns:p14="http://schemas.microsoft.com/office/powerpoint/2010/main" val="3538235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79201" name="Picture 2" descr="Theories">
            <a:extLst>
              <a:ext uri="{FF2B5EF4-FFF2-40B4-BE49-F238E27FC236}">
                <a16:creationId xmlns:a16="http://schemas.microsoft.com/office/drawing/2014/main" id="{89916E4E-CD6E-376A-B332-D5E2188D9E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093" t="5701" r="68071" b="78087"/>
          <a:stretch>
            <a:fillRect/>
          </a:stretch>
        </p:blipFill>
        <p:spPr>
          <a:xfrm>
            <a:off x="2895600" y="457200"/>
            <a:ext cx="6477000" cy="5638800"/>
          </a:xfrm>
        </p:spPr>
      </p:pic>
    </p:spTree>
    <p:extLst>
      <p:ext uri="{BB962C8B-B14F-4D97-AF65-F5344CB8AC3E}">
        <p14:creationId xmlns:p14="http://schemas.microsoft.com/office/powerpoint/2010/main" val="178387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8363-EB65-E4C9-E7E8-4663566AF2D6}"/>
              </a:ext>
            </a:extLst>
          </p:cNvPr>
          <p:cNvSpPr>
            <a:spLocks noGrp="1"/>
          </p:cNvSpPr>
          <p:nvPr>
            <p:ph type="title"/>
          </p:nvPr>
        </p:nvSpPr>
        <p:spPr>
          <a:xfrm>
            <a:off x="838200" y="1295023"/>
            <a:ext cx="10515600" cy="1325563"/>
          </a:xfrm>
        </p:spPr>
        <p:txBody>
          <a:bodyPr/>
          <a:lstStyle/>
          <a:p>
            <a:pPr algn="ctr"/>
            <a:r>
              <a:rPr lang="en-IL" dirty="0"/>
              <a:t>1776 – Johann Jakob GRIESBACH (1745-1812)</a:t>
            </a:r>
          </a:p>
        </p:txBody>
      </p:sp>
      <p:sp>
        <p:nvSpPr>
          <p:cNvPr id="3" name="Content Placeholder 2">
            <a:extLst>
              <a:ext uri="{FF2B5EF4-FFF2-40B4-BE49-F238E27FC236}">
                <a16:creationId xmlns:a16="http://schemas.microsoft.com/office/drawing/2014/main" id="{D289B67A-0245-BD3B-6A64-98ED1EDDEFCD}"/>
              </a:ext>
            </a:extLst>
          </p:cNvPr>
          <p:cNvSpPr>
            <a:spLocks noGrp="1"/>
          </p:cNvSpPr>
          <p:nvPr>
            <p:ph idx="1"/>
          </p:nvPr>
        </p:nvSpPr>
        <p:spPr>
          <a:xfrm>
            <a:off x="838200" y="2941503"/>
            <a:ext cx="10515600" cy="4351338"/>
          </a:xfrm>
        </p:spPr>
        <p:txBody>
          <a:bodyPr/>
          <a:lstStyle/>
          <a:p>
            <a:pPr marL="0" indent="0" algn="ctr">
              <a:buNone/>
            </a:pPr>
            <a:r>
              <a:rPr lang="en-IL" dirty="0"/>
              <a:t>Griesbach was the first to publish </a:t>
            </a:r>
          </a:p>
          <a:p>
            <a:pPr marL="0" indent="0" algn="ctr">
              <a:buNone/>
            </a:pPr>
            <a:r>
              <a:rPr lang="en-IL" dirty="0"/>
              <a:t>the Greek gospels in </a:t>
            </a:r>
            <a:r>
              <a:rPr lang="en-IL" dirty="0">
                <a:solidFill>
                  <a:srgbClr val="FF0000"/>
                </a:solidFill>
              </a:rPr>
              <a:t>parallel columns </a:t>
            </a:r>
          </a:p>
          <a:p>
            <a:pPr marL="0" indent="0" algn="ctr">
              <a:buNone/>
            </a:pPr>
            <a:r>
              <a:rPr lang="en-US" dirty="0"/>
              <a:t>- in </a:t>
            </a:r>
            <a:r>
              <a:rPr lang="en-IL" dirty="0"/>
              <a:t>order to facilitate comparisons between the texts</a:t>
            </a:r>
          </a:p>
          <a:p>
            <a:pPr marL="0" indent="0" algn="ctr">
              <a:buNone/>
            </a:pPr>
            <a:endParaRPr lang="en-IL" dirty="0"/>
          </a:p>
        </p:txBody>
      </p:sp>
    </p:spTree>
    <p:extLst>
      <p:ext uri="{BB962C8B-B14F-4D97-AF65-F5344CB8AC3E}">
        <p14:creationId xmlns:p14="http://schemas.microsoft.com/office/powerpoint/2010/main" val="2288235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CEA-DB9A-DC86-E4E0-9BFFCA089CFA}"/>
              </a:ext>
            </a:extLst>
          </p:cNvPr>
          <p:cNvSpPr>
            <a:spLocks noGrp="1"/>
          </p:cNvSpPr>
          <p:nvPr>
            <p:ph type="title"/>
          </p:nvPr>
        </p:nvSpPr>
        <p:spPr>
          <a:xfrm>
            <a:off x="39837" y="-57991"/>
            <a:ext cx="11922919" cy="1325563"/>
          </a:xfrm>
        </p:spPr>
        <p:txBody>
          <a:bodyPr/>
          <a:lstStyle/>
          <a:p>
            <a:pPr algn="ctr"/>
            <a:r>
              <a:rPr lang="en-IL" dirty="0"/>
              <a:t>Sample of Griesbach’s formatting of the Greek texts</a:t>
            </a:r>
          </a:p>
        </p:txBody>
      </p:sp>
      <p:pic>
        <p:nvPicPr>
          <p:cNvPr id="9" name="Content Placeholder 8">
            <a:extLst>
              <a:ext uri="{FF2B5EF4-FFF2-40B4-BE49-F238E27FC236}">
                <a16:creationId xmlns:a16="http://schemas.microsoft.com/office/drawing/2014/main" id="{FB272A29-856C-D30C-4DEB-89182D29E738}"/>
              </a:ext>
            </a:extLst>
          </p:cNvPr>
          <p:cNvPicPr>
            <a:picLocks noGrp="1" noChangeAspect="1"/>
          </p:cNvPicPr>
          <p:nvPr>
            <p:ph idx="1"/>
          </p:nvPr>
        </p:nvPicPr>
        <p:blipFill>
          <a:blip r:embed="rId2"/>
          <a:stretch>
            <a:fillRect/>
          </a:stretch>
        </p:blipFill>
        <p:spPr bwMode="auto">
          <a:xfrm>
            <a:off x="4538925" y="1502377"/>
            <a:ext cx="3114150" cy="4854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E859137-8212-205A-F8C7-AA7A9997AF19}"/>
              </a:ext>
            </a:extLst>
          </p:cNvPr>
          <p:cNvSpPr txBox="1"/>
          <p:nvPr/>
        </p:nvSpPr>
        <p:spPr>
          <a:xfrm>
            <a:off x="4824067" y="973520"/>
            <a:ext cx="567271" cy="369332"/>
          </a:xfrm>
          <a:prstGeom prst="rect">
            <a:avLst/>
          </a:prstGeom>
          <a:noFill/>
        </p:spPr>
        <p:txBody>
          <a:bodyPr wrap="none" rtlCol="0">
            <a:spAutoFit/>
          </a:bodyPr>
          <a:lstStyle/>
          <a:p>
            <a:r>
              <a:rPr lang="en-IL" dirty="0"/>
              <a:t>Mat</a:t>
            </a:r>
          </a:p>
        </p:txBody>
      </p:sp>
      <p:sp>
        <p:nvSpPr>
          <p:cNvPr id="11" name="TextBox 10">
            <a:extLst>
              <a:ext uri="{FF2B5EF4-FFF2-40B4-BE49-F238E27FC236}">
                <a16:creationId xmlns:a16="http://schemas.microsoft.com/office/drawing/2014/main" id="{4D0E3E71-D823-E193-4D18-D6211059E96F}"/>
              </a:ext>
            </a:extLst>
          </p:cNvPr>
          <p:cNvSpPr txBox="1"/>
          <p:nvPr/>
        </p:nvSpPr>
        <p:spPr>
          <a:xfrm>
            <a:off x="5715001" y="983319"/>
            <a:ext cx="572593" cy="369332"/>
          </a:xfrm>
          <a:prstGeom prst="rect">
            <a:avLst/>
          </a:prstGeom>
          <a:noFill/>
        </p:spPr>
        <p:txBody>
          <a:bodyPr wrap="none" rtlCol="0">
            <a:spAutoFit/>
          </a:bodyPr>
          <a:lstStyle/>
          <a:p>
            <a:r>
              <a:rPr lang="en-IL" dirty="0"/>
              <a:t>Mar</a:t>
            </a:r>
          </a:p>
        </p:txBody>
      </p:sp>
      <p:sp>
        <p:nvSpPr>
          <p:cNvPr id="12" name="TextBox 11">
            <a:extLst>
              <a:ext uri="{FF2B5EF4-FFF2-40B4-BE49-F238E27FC236}">
                <a16:creationId xmlns:a16="http://schemas.microsoft.com/office/drawing/2014/main" id="{8F846081-898E-A4DC-A44E-28D3DE384DCD}"/>
              </a:ext>
            </a:extLst>
          </p:cNvPr>
          <p:cNvSpPr txBox="1"/>
          <p:nvPr/>
        </p:nvSpPr>
        <p:spPr>
          <a:xfrm>
            <a:off x="6611257" y="973520"/>
            <a:ext cx="508473" cy="369332"/>
          </a:xfrm>
          <a:prstGeom prst="rect">
            <a:avLst/>
          </a:prstGeom>
          <a:noFill/>
        </p:spPr>
        <p:txBody>
          <a:bodyPr wrap="none" rtlCol="0">
            <a:spAutoFit/>
          </a:bodyPr>
          <a:lstStyle/>
          <a:p>
            <a:r>
              <a:rPr lang="en-IL" dirty="0"/>
              <a:t>Luk</a:t>
            </a:r>
          </a:p>
        </p:txBody>
      </p:sp>
    </p:spTree>
    <p:extLst>
      <p:ext uri="{BB962C8B-B14F-4D97-AF65-F5344CB8AC3E}">
        <p14:creationId xmlns:p14="http://schemas.microsoft.com/office/powerpoint/2010/main" val="2327857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81249" name="Rectangle 2">
            <a:extLst>
              <a:ext uri="{FF2B5EF4-FFF2-40B4-BE49-F238E27FC236}">
                <a16:creationId xmlns:a16="http://schemas.microsoft.com/office/drawing/2014/main" id="{83C6E8B1-E866-7BE8-3D96-BB9BD82D0596}"/>
              </a:ext>
            </a:extLst>
          </p:cNvPr>
          <p:cNvSpPr>
            <a:spLocks noGrp="1" noChangeArrowheads="1"/>
          </p:cNvSpPr>
          <p:nvPr>
            <p:ph type="title"/>
          </p:nvPr>
        </p:nvSpPr>
        <p:spPr>
          <a:xfrm>
            <a:off x="2209800" y="609600"/>
            <a:ext cx="8229600" cy="5638800"/>
          </a:xfrm>
        </p:spPr>
        <p:txBody>
          <a:bodyPr>
            <a:normAutofit fontScale="90000"/>
          </a:bodyPr>
          <a:lstStyle/>
          <a:p>
            <a:pPr algn="ctr"/>
            <a:r>
              <a:rPr lang="en-US" altLang="en-IL" dirty="0">
                <a:solidFill>
                  <a:schemeClr val="tx1"/>
                </a:solidFill>
              </a:rPr>
              <a:t>THE reigning </a:t>
            </a:r>
            <a:r>
              <a:rPr lang="en-US" altLang="en-IL" dirty="0"/>
              <a:t>theory today </a:t>
            </a:r>
            <a:br>
              <a:rPr lang="en-US" altLang="en-IL" dirty="0">
                <a:solidFill>
                  <a:schemeClr val="tx1"/>
                </a:solidFill>
              </a:rPr>
            </a:br>
            <a:r>
              <a:rPr lang="en-US" altLang="en-IL" dirty="0">
                <a:solidFill>
                  <a:schemeClr val="tx1"/>
                </a:solidFill>
              </a:rPr>
              <a:t>since the 1830s</a:t>
            </a:r>
            <a:br>
              <a:rPr lang="en-US" altLang="en-IL" dirty="0">
                <a:solidFill>
                  <a:schemeClr val="tx1"/>
                </a:solidFill>
              </a:rPr>
            </a:br>
            <a:br>
              <a:rPr lang="en-US" altLang="en-IL" dirty="0">
                <a:solidFill>
                  <a:schemeClr val="tx1"/>
                </a:solidFill>
              </a:rPr>
            </a:br>
            <a:r>
              <a:rPr lang="en-US" altLang="en-IL" dirty="0">
                <a:solidFill>
                  <a:srgbClr val="FF0066"/>
                </a:solidFill>
              </a:rPr>
              <a:t>MARK is the first</a:t>
            </a:r>
            <a:br>
              <a:rPr lang="en-US" altLang="en-IL" dirty="0"/>
            </a:br>
            <a:r>
              <a:rPr lang="en-US" altLang="en-IL" dirty="0"/>
              <a:t>and </a:t>
            </a:r>
            <a:br>
              <a:rPr lang="en-US" altLang="en-IL" dirty="0"/>
            </a:br>
            <a:r>
              <a:rPr lang="en-US" altLang="en-IL" dirty="0"/>
              <a:t>Mt and Lk copied</a:t>
            </a:r>
            <a:br>
              <a:rPr lang="en-US" altLang="en-IL" dirty="0"/>
            </a:br>
            <a:r>
              <a:rPr lang="en-US" altLang="en-IL" dirty="0"/>
              <a:t>from both </a:t>
            </a:r>
            <a:r>
              <a:rPr lang="en-US" altLang="en-IL" dirty="0">
                <a:solidFill>
                  <a:srgbClr val="FF0066"/>
                </a:solidFill>
              </a:rPr>
              <a:t>Mark </a:t>
            </a:r>
            <a:r>
              <a:rPr lang="en-US" altLang="en-IL" dirty="0"/>
              <a:t>and from </a:t>
            </a:r>
            <a:r>
              <a:rPr lang="en-US" altLang="en-IL" dirty="0">
                <a:solidFill>
                  <a:srgbClr val="FF0066"/>
                </a:solidFill>
              </a:rPr>
              <a:t>Q,</a:t>
            </a:r>
            <a:br>
              <a:rPr lang="en-US" altLang="en-IL" dirty="0"/>
            </a:br>
            <a:br>
              <a:rPr lang="en-US" altLang="en-IL" dirty="0"/>
            </a:br>
            <a:r>
              <a:rPr lang="en-US" altLang="en-IL" sz="3100" dirty="0"/>
              <a:t>i.e., from another conjectured source </a:t>
            </a:r>
            <a:r>
              <a:rPr lang="en-US" altLang="en-IL" sz="3100" dirty="0">
                <a:solidFill>
                  <a:srgbClr val="FF0066"/>
                </a:solidFill>
              </a:rPr>
              <a:t>Quelle/source</a:t>
            </a:r>
            <a:br>
              <a:rPr lang="en-US" altLang="en-IL" dirty="0"/>
            </a:br>
            <a:endParaRPr lang="fi-FI" altLang="en-IL" dirty="0"/>
          </a:p>
        </p:txBody>
      </p:sp>
    </p:spTree>
    <p:extLst>
      <p:ext uri="{BB962C8B-B14F-4D97-AF65-F5344CB8AC3E}">
        <p14:creationId xmlns:p14="http://schemas.microsoft.com/office/powerpoint/2010/main" val="974532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83297" name="Picture 3" descr="Theories">
            <a:extLst>
              <a:ext uri="{FF2B5EF4-FFF2-40B4-BE49-F238E27FC236}">
                <a16:creationId xmlns:a16="http://schemas.microsoft.com/office/drawing/2014/main" id="{F96C48FE-8EDB-1938-7322-DF05291695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1678" t="24376" r="6009" b="62776"/>
          <a:stretch>
            <a:fillRect/>
          </a:stretch>
        </p:blipFill>
        <p:spPr>
          <a:xfrm>
            <a:off x="1357459" y="143759"/>
            <a:ext cx="8534400" cy="6400800"/>
          </a:xfrm>
        </p:spPr>
      </p:pic>
      <p:sp>
        <p:nvSpPr>
          <p:cNvPr id="5" name="TextBox 4">
            <a:extLst>
              <a:ext uri="{FF2B5EF4-FFF2-40B4-BE49-F238E27FC236}">
                <a16:creationId xmlns:a16="http://schemas.microsoft.com/office/drawing/2014/main" id="{ED6CB643-34EB-5F45-5BD6-28C1FDB19A2C}"/>
              </a:ext>
            </a:extLst>
          </p:cNvPr>
          <p:cNvSpPr txBox="1"/>
          <p:nvPr/>
        </p:nvSpPr>
        <p:spPr>
          <a:xfrm>
            <a:off x="6806153" y="1847654"/>
            <a:ext cx="2271859" cy="769441"/>
          </a:xfrm>
          <a:prstGeom prst="rect">
            <a:avLst/>
          </a:prstGeom>
          <a:solidFill>
            <a:schemeClr val="accent2"/>
          </a:solidFill>
        </p:spPr>
        <p:txBody>
          <a:bodyPr wrap="square" rtlCol="0">
            <a:spAutoFit/>
          </a:bodyPr>
          <a:lstStyle/>
          <a:p>
            <a:pPr algn="ctr"/>
            <a:r>
              <a:rPr lang="en-IL" sz="4400" dirty="0"/>
              <a:t>Q?</a:t>
            </a:r>
            <a:endParaRPr lang="en-IL" dirty="0"/>
          </a:p>
        </p:txBody>
      </p:sp>
    </p:spTree>
    <p:extLst>
      <p:ext uri="{BB962C8B-B14F-4D97-AF65-F5344CB8AC3E}">
        <p14:creationId xmlns:p14="http://schemas.microsoft.com/office/powerpoint/2010/main" val="419601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A3C83-22DF-8756-7A52-E2BDCB88AB24}"/>
              </a:ext>
            </a:extLst>
          </p:cNvPr>
          <p:cNvSpPr>
            <a:spLocks noGrp="1"/>
          </p:cNvSpPr>
          <p:nvPr>
            <p:ph type="title"/>
          </p:nvPr>
        </p:nvSpPr>
        <p:spPr/>
        <p:txBody>
          <a:bodyPr/>
          <a:lstStyle/>
          <a:p>
            <a:pPr algn="ctr"/>
            <a:r>
              <a:rPr lang="en-IL" dirty="0">
                <a:solidFill>
                  <a:srgbClr val="FF0000"/>
                </a:solidFill>
              </a:rPr>
              <a:t>WHY the need for this additional source?</a:t>
            </a:r>
          </a:p>
        </p:txBody>
      </p:sp>
      <p:sp>
        <p:nvSpPr>
          <p:cNvPr id="3" name="Content Placeholder 2">
            <a:extLst>
              <a:ext uri="{FF2B5EF4-FFF2-40B4-BE49-F238E27FC236}">
                <a16:creationId xmlns:a16="http://schemas.microsoft.com/office/drawing/2014/main" id="{A30C22FC-38D5-C1D1-1B9B-FBCCA98C8B31}"/>
              </a:ext>
            </a:extLst>
          </p:cNvPr>
          <p:cNvSpPr>
            <a:spLocks noGrp="1"/>
          </p:cNvSpPr>
          <p:nvPr>
            <p:ph idx="1"/>
          </p:nvPr>
        </p:nvSpPr>
        <p:spPr/>
        <p:txBody>
          <a:bodyPr/>
          <a:lstStyle/>
          <a:p>
            <a:pPr marL="0" indent="0" algn="ctr">
              <a:buNone/>
            </a:pPr>
            <a:r>
              <a:rPr lang="en-IL" dirty="0"/>
              <a:t>Answer: the inability of the 19th century minds to explain </a:t>
            </a:r>
          </a:p>
          <a:p>
            <a:pPr marL="0" indent="0">
              <a:buNone/>
            </a:pPr>
            <a:r>
              <a:rPr lang="en-IL" dirty="0">
                <a:solidFill>
                  <a:srgbClr val="FF0000"/>
                </a:solidFill>
              </a:rPr>
              <a:t>why Mark is </a:t>
            </a:r>
            <a:r>
              <a:rPr lang="en-IL" b="1" dirty="0">
                <a:solidFill>
                  <a:srgbClr val="FF0000"/>
                </a:solidFill>
              </a:rPr>
              <a:t>MISSING</a:t>
            </a:r>
            <a:r>
              <a:rPr lang="en-IL" dirty="0">
                <a:solidFill>
                  <a:srgbClr val="FF0000"/>
                </a:solidFill>
              </a:rPr>
              <a:t> so very much valuable historical information</a:t>
            </a:r>
          </a:p>
          <a:p>
            <a:pPr marL="0" indent="0" algn="ctr">
              <a:buNone/>
            </a:pPr>
            <a:r>
              <a:rPr lang="en-US" b="1" dirty="0"/>
              <a:t>1. c</a:t>
            </a:r>
            <a:r>
              <a:rPr lang="en-IL" b="1" dirty="0"/>
              <a:t>ontained in common </a:t>
            </a:r>
            <a:r>
              <a:rPr lang="en-IL" dirty="0"/>
              <a:t>by both Luke and Matthew </a:t>
            </a:r>
          </a:p>
          <a:p>
            <a:pPr marL="0" indent="0" algn="ctr">
              <a:buNone/>
            </a:pPr>
            <a:r>
              <a:rPr lang="en-IL" dirty="0"/>
              <a:t>	</a:t>
            </a:r>
            <a:r>
              <a:rPr lang="en-US" dirty="0">
                <a:solidFill>
                  <a:srgbClr val="FF0000"/>
                </a:solidFill>
              </a:rPr>
              <a:t>b</a:t>
            </a:r>
            <a:r>
              <a:rPr lang="en-IL" dirty="0">
                <a:solidFill>
                  <a:srgbClr val="FF0000"/>
                </a:solidFill>
              </a:rPr>
              <a:t>ut not found in Mark.</a:t>
            </a:r>
            <a:endParaRPr lang="en-IL" dirty="0"/>
          </a:p>
          <a:p>
            <a:pPr marL="0" indent="0">
              <a:buNone/>
            </a:pPr>
            <a:endParaRPr lang="en-IL" dirty="0"/>
          </a:p>
          <a:p>
            <a:pPr marL="0" indent="0" algn="ctr">
              <a:buNone/>
            </a:pPr>
            <a:r>
              <a:rPr lang="en-IL" dirty="0"/>
              <a:t>2. </a:t>
            </a:r>
            <a:r>
              <a:rPr lang="en-IL" b="1" dirty="0"/>
              <a:t>contained</a:t>
            </a:r>
            <a:r>
              <a:rPr lang="en-IL" dirty="0"/>
              <a:t>  </a:t>
            </a:r>
            <a:r>
              <a:rPr lang="en-IL" b="1" dirty="0"/>
              <a:t>independently  </a:t>
            </a:r>
          </a:p>
          <a:p>
            <a:pPr marL="0" indent="0" algn="ctr">
              <a:buNone/>
            </a:pPr>
            <a:r>
              <a:rPr lang="en-IL" dirty="0"/>
              <a:t>in Luke separately and in Matthew separately</a:t>
            </a:r>
          </a:p>
          <a:p>
            <a:pPr marL="0" indent="0" algn="ctr">
              <a:buNone/>
            </a:pPr>
            <a:r>
              <a:rPr lang="en-US" dirty="0"/>
              <a:t>	</a:t>
            </a:r>
            <a:r>
              <a:rPr lang="en-US" dirty="0">
                <a:solidFill>
                  <a:srgbClr val="FF0000"/>
                </a:solidFill>
              </a:rPr>
              <a:t>b</a:t>
            </a:r>
            <a:r>
              <a:rPr lang="en-IL" dirty="0">
                <a:solidFill>
                  <a:srgbClr val="FF0000"/>
                </a:solidFill>
              </a:rPr>
              <a:t>ut not found in Mark.</a:t>
            </a:r>
          </a:p>
        </p:txBody>
      </p:sp>
    </p:spTree>
    <p:extLst>
      <p:ext uri="{BB962C8B-B14F-4D97-AF65-F5344CB8AC3E}">
        <p14:creationId xmlns:p14="http://schemas.microsoft.com/office/powerpoint/2010/main" val="285766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98F89-2B90-2532-7151-FD645F3036CC}"/>
              </a:ext>
            </a:extLst>
          </p:cNvPr>
          <p:cNvSpPr>
            <a:spLocks noGrp="1"/>
          </p:cNvSpPr>
          <p:nvPr>
            <p:ph type="title"/>
          </p:nvPr>
        </p:nvSpPr>
        <p:spPr>
          <a:xfrm>
            <a:off x="400372" y="334128"/>
            <a:ext cx="11391254" cy="1325563"/>
          </a:xfrm>
        </p:spPr>
        <p:txBody>
          <a:bodyPr/>
          <a:lstStyle/>
          <a:p>
            <a:r>
              <a:rPr lang="en-IL" dirty="0"/>
              <a:t>CHALLENGE to a 19th century European mindset</a:t>
            </a:r>
          </a:p>
        </p:txBody>
      </p:sp>
      <p:sp>
        <p:nvSpPr>
          <p:cNvPr id="3" name="Content Placeholder 2">
            <a:extLst>
              <a:ext uri="{FF2B5EF4-FFF2-40B4-BE49-F238E27FC236}">
                <a16:creationId xmlns:a16="http://schemas.microsoft.com/office/drawing/2014/main" id="{7E1EA247-5740-DD0D-CBF1-579177CF5FA9}"/>
              </a:ext>
            </a:extLst>
          </p:cNvPr>
          <p:cNvSpPr>
            <a:spLocks noGrp="1"/>
          </p:cNvSpPr>
          <p:nvPr>
            <p:ph idx="1"/>
          </p:nvPr>
        </p:nvSpPr>
        <p:spPr>
          <a:xfrm>
            <a:off x="515964" y="1844298"/>
            <a:ext cx="11160071" cy="3169403"/>
          </a:xfrm>
        </p:spPr>
        <p:txBody>
          <a:bodyPr>
            <a:normAutofit/>
          </a:bodyPr>
          <a:lstStyle/>
          <a:p>
            <a:pPr marL="0" indent="0" algn="ctr">
              <a:buNone/>
            </a:pPr>
            <a:r>
              <a:rPr lang="en-IL" sz="3200" dirty="0">
                <a:solidFill>
                  <a:srgbClr val="FF0000"/>
                </a:solidFill>
              </a:rPr>
              <a:t>In the FIRST CENTURY A.D.Middle Eastern context</a:t>
            </a:r>
          </a:p>
          <a:p>
            <a:pPr marL="0" indent="0" algn="ctr">
              <a:buNone/>
            </a:pPr>
            <a:r>
              <a:rPr lang="en-IL" sz="3200" dirty="0"/>
              <a:t>does a mindset exist</a:t>
            </a:r>
          </a:p>
          <a:p>
            <a:pPr marL="0" indent="0" algn="ctr">
              <a:buNone/>
            </a:pPr>
            <a:r>
              <a:rPr lang="en-IL" sz="3200" dirty="0"/>
              <a:t>which could explain how Mark decided </a:t>
            </a:r>
          </a:p>
          <a:p>
            <a:pPr marL="514350" indent="-514350" algn="ctr">
              <a:buAutoNum type="arabicPeriod"/>
            </a:pPr>
            <a:r>
              <a:rPr lang="en-US" sz="3200" dirty="0"/>
              <a:t>T</a:t>
            </a:r>
            <a:r>
              <a:rPr lang="en-IL" sz="3200" dirty="0"/>
              <a:t>o </a:t>
            </a:r>
            <a:r>
              <a:rPr lang="en-IL" sz="3200" dirty="0">
                <a:solidFill>
                  <a:srgbClr val="FF0000"/>
                </a:solidFill>
              </a:rPr>
              <a:t>abbreviate</a:t>
            </a:r>
            <a:r>
              <a:rPr lang="en-IL" sz="3200" dirty="0"/>
              <a:t> his source so radically?</a:t>
            </a:r>
          </a:p>
          <a:p>
            <a:pPr marL="514350" indent="-514350" algn="ctr">
              <a:buAutoNum type="arabicPeriod"/>
            </a:pPr>
            <a:r>
              <a:rPr lang="en-US" sz="3200" dirty="0"/>
              <a:t>To </a:t>
            </a:r>
            <a:r>
              <a:rPr lang="en-IL" sz="3200" dirty="0">
                <a:solidFill>
                  <a:srgbClr val="FF0000"/>
                </a:solidFill>
              </a:rPr>
              <a:t>expand</a:t>
            </a:r>
            <a:r>
              <a:rPr lang="en-IL" sz="3200" dirty="0"/>
              <a:t> the wording of his chosen limited text </a:t>
            </a:r>
            <a:r>
              <a:rPr lang="en-US" sz="3200" dirty="0"/>
              <a:t>s</a:t>
            </a:r>
            <a:r>
              <a:rPr lang="en-IL" sz="3200" dirty="0"/>
              <a:t>o greatly?</a:t>
            </a:r>
          </a:p>
        </p:txBody>
      </p:sp>
    </p:spTree>
    <p:extLst>
      <p:ext uri="{BB962C8B-B14F-4D97-AF65-F5344CB8AC3E}">
        <p14:creationId xmlns:p14="http://schemas.microsoft.com/office/powerpoint/2010/main" val="255242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19CC-EBEE-B501-05F3-182B0443F72D}"/>
              </a:ext>
            </a:extLst>
          </p:cNvPr>
          <p:cNvSpPr>
            <a:spLocks noGrp="1"/>
          </p:cNvSpPr>
          <p:nvPr>
            <p:ph type="title"/>
          </p:nvPr>
        </p:nvSpPr>
        <p:spPr>
          <a:xfrm>
            <a:off x="838200" y="390063"/>
            <a:ext cx="10515600" cy="1325563"/>
          </a:xfrm>
        </p:spPr>
        <p:txBody>
          <a:bodyPr>
            <a:normAutofit fontScale="90000"/>
          </a:bodyPr>
          <a:lstStyle/>
          <a:p>
            <a:pPr algn="ctr"/>
            <a:br>
              <a:rPr lang="en-US" dirty="0"/>
            </a:br>
            <a:r>
              <a:rPr lang="en-IL" b="1" dirty="0"/>
              <a:t>END of INTRODUCTION</a:t>
            </a:r>
            <a:br>
              <a:rPr lang="en-US" dirty="0"/>
            </a:br>
            <a:br>
              <a:rPr lang="en-IL" dirty="0"/>
            </a:br>
            <a:endParaRPr lang="en-IL" dirty="0"/>
          </a:p>
        </p:txBody>
      </p:sp>
      <p:sp>
        <p:nvSpPr>
          <p:cNvPr id="3" name="Content Placeholder 2">
            <a:extLst>
              <a:ext uri="{FF2B5EF4-FFF2-40B4-BE49-F238E27FC236}">
                <a16:creationId xmlns:a16="http://schemas.microsoft.com/office/drawing/2014/main" id="{76E05310-51DC-CD6D-951A-B0F51D8F6F2F}"/>
              </a:ext>
            </a:extLst>
          </p:cNvPr>
          <p:cNvSpPr>
            <a:spLocks noGrp="1"/>
          </p:cNvSpPr>
          <p:nvPr>
            <p:ph idx="1"/>
          </p:nvPr>
        </p:nvSpPr>
        <p:spPr>
          <a:xfrm>
            <a:off x="377647" y="2506662"/>
            <a:ext cx="11436706" cy="4351338"/>
          </a:xfrm>
        </p:spPr>
        <p:txBody>
          <a:bodyPr/>
          <a:lstStyle/>
          <a:p>
            <a:pPr marL="0" indent="0" algn="ctr">
              <a:buNone/>
            </a:pPr>
            <a:r>
              <a:rPr lang="en-US" sz="4000" dirty="0"/>
              <a:t>Temporarily we t</a:t>
            </a:r>
            <a:r>
              <a:rPr lang="en-IL" sz="4000" dirty="0"/>
              <a:t>urn our backs on the above theories</a:t>
            </a:r>
          </a:p>
          <a:p>
            <a:pPr marL="0" indent="0" algn="ctr">
              <a:buNone/>
            </a:pPr>
            <a:r>
              <a:rPr lang="en-US" sz="4000" dirty="0" err="1"/>
              <a:t>i</a:t>
            </a:r>
            <a:r>
              <a:rPr lang="en-IL" sz="4000" dirty="0"/>
              <a:t>n order to take</a:t>
            </a:r>
          </a:p>
          <a:p>
            <a:pPr marL="0" indent="0" algn="ctr">
              <a:buNone/>
            </a:pPr>
            <a:r>
              <a:rPr lang="en-IL" sz="4000" dirty="0"/>
              <a:t>Take a hard look at some hard FACTS in the texts</a:t>
            </a:r>
          </a:p>
          <a:p>
            <a:endParaRPr lang="en-IL" dirty="0"/>
          </a:p>
        </p:txBody>
      </p:sp>
    </p:spTree>
    <p:extLst>
      <p:ext uri="{BB962C8B-B14F-4D97-AF65-F5344CB8AC3E}">
        <p14:creationId xmlns:p14="http://schemas.microsoft.com/office/powerpoint/2010/main" val="3540915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DFC3-9090-CD8C-4451-3818A316C6F2}"/>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9319DF9C-9AAE-82FB-26B2-D8DFCB87A453}"/>
              </a:ext>
            </a:extLst>
          </p:cNvPr>
          <p:cNvSpPr>
            <a:spLocks noGrp="1"/>
          </p:cNvSpPr>
          <p:nvPr>
            <p:ph idx="1"/>
          </p:nvPr>
        </p:nvSpPr>
        <p:spPr/>
        <p:txBody>
          <a:bodyPr/>
          <a:lstStyle/>
          <a:p>
            <a:endParaRPr lang="en-IL"/>
          </a:p>
        </p:txBody>
      </p:sp>
    </p:spTree>
    <p:extLst>
      <p:ext uri="{BB962C8B-B14F-4D97-AF65-F5344CB8AC3E}">
        <p14:creationId xmlns:p14="http://schemas.microsoft.com/office/powerpoint/2010/main" val="2063034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101F-E1E4-2CC8-FB1E-8EC3C3ABAC40}"/>
              </a:ext>
            </a:extLst>
          </p:cNvPr>
          <p:cNvSpPr>
            <a:spLocks noGrp="1"/>
          </p:cNvSpPr>
          <p:nvPr>
            <p:ph type="title"/>
          </p:nvPr>
        </p:nvSpPr>
        <p:spPr>
          <a:xfrm>
            <a:off x="400455" y="1765908"/>
            <a:ext cx="11391089" cy="1325563"/>
          </a:xfrm>
        </p:spPr>
        <p:txBody>
          <a:bodyPr/>
          <a:lstStyle/>
          <a:p>
            <a:r>
              <a:rPr lang="en-IL" dirty="0">
                <a:solidFill>
                  <a:srgbClr val="FF0000"/>
                </a:solidFill>
              </a:rPr>
              <a:t>Brief introduction to the ”SYNOPTIC PROBLEM</a:t>
            </a:r>
            <a:r>
              <a:rPr lang="en-IL" dirty="0"/>
              <a:t>”</a:t>
            </a:r>
          </a:p>
        </p:txBody>
      </p:sp>
    </p:spTree>
    <p:extLst>
      <p:ext uri="{BB962C8B-B14F-4D97-AF65-F5344CB8AC3E}">
        <p14:creationId xmlns:p14="http://schemas.microsoft.com/office/powerpoint/2010/main" val="344790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0B85-E7BE-4D48-3286-E08F8376C102}"/>
              </a:ext>
            </a:extLst>
          </p:cNvPr>
          <p:cNvSpPr>
            <a:spLocks noGrp="1"/>
          </p:cNvSpPr>
          <p:nvPr>
            <p:ph type="title"/>
          </p:nvPr>
        </p:nvSpPr>
        <p:spPr>
          <a:xfrm>
            <a:off x="162553" y="894480"/>
            <a:ext cx="11866894" cy="4946861"/>
          </a:xfrm>
        </p:spPr>
        <p:txBody>
          <a:bodyPr>
            <a:normAutofit fontScale="90000"/>
          </a:bodyPr>
          <a:lstStyle/>
          <a:p>
            <a:r>
              <a:rPr lang="en-IL" dirty="0"/>
              <a:t>Outline of the presentation:</a:t>
            </a:r>
            <a:br>
              <a:rPr lang="en-IL" dirty="0"/>
            </a:br>
            <a:br>
              <a:rPr lang="en-IL" dirty="0"/>
            </a:br>
            <a:r>
              <a:rPr lang="en-IL" dirty="0"/>
              <a:t>Brief introduction to the ”SYNOPTIC PROBLEM”</a:t>
            </a:r>
            <a:br>
              <a:rPr lang="en-IL" dirty="0"/>
            </a:br>
            <a:br>
              <a:rPr lang="en-IL" dirty="0"/>
            </a:br>
            <a:r>
              <a:rPr lang="en-IL" dirty="0"/>
              <a:t>l. </a:t>
            </a:r>
            <a:r>
              <a:rPr lang="en-US" dirty="0">
                <a:solidFill>
                  <a:srgbClr val="FF0000"/>
                </a:solidFill>
              </a:rPr>
              <a:t>T</a:t>
            </a:r>
            <a:r>
              <a:rPr lang="en-IL" dirty="0">
                <a:solidFill>
                  <a:srgbClr val="FF0000"/>
                </a:solidFill>
              </a:rPr>
              <a:t>he objective </a:t>
            </a:r>
            <a:r>
              <a:rPr lang="en-IL" b="1" dirty="0">
                <a:solidFill>
                  <a:srgbClr val="FF0000"/>
                </a:solidFill>
              </a:rPr>
              <a:t>FACTS</a:t>
            </a:r>
            <a:r>
              <a:rPr lang="en-IL" dirty="0">
                <a:solidFill>
                  <a:srgbClr val="FF0000"/>
                </a:solidFill>
              </a:rPr>
              <a:t> to be explained</a:t>
            </a:r>
            <a:br>
              <a:rPr lang="en-IL" dirty="0"/>
            </a:br>
            <a:r>
              <a:rPr lang="en-IL" dirty="0"/>
              <a:t>ll. The context of </a:t>
            </a:r>
            <a:r>
              <a:rPr lang="en-IL" b="1" dirty="0"/>
              <a:t>TARGUMISTIC STYLE </a:t>
            </a:r>
            <a:r>
              <a:rPr lang="en-IL" dirty="0"/>
              <a:t>of 1st century</a:t>
            </a:r>
            <a:br>
              <a:rPr lang="en-IL" dirty="0"/>
            </a:br>
            <a:r>
              <a:rPr lang="en-IL" dirty="0"/>
              <a:t>III. The significance of </a:t>
            </a:r>
            <a:r>
              <a:rPr lang="en-IL" b="1" dirty="0"/>
              <a:t>HEBRAISMS</a:t>
            </a:r>
            <a:r>
              <a:rPr lang="en-IL" dirty="0"/>
              <a:t> in Greek</a:t>
            </a:r>
            <a:br>
              <a:rPr lang="en-IL" dirty="0"/>
            </a:br>
            <a:r>
              <a:rPr lang="en-IL" dirty="0"/>
              <a:t>lV. The possibility of </a:t>
            </a:r>
            <a:r>
              <a:rPr lang="en-IL" b="1" dirty="0"/>
              <a:t>STATISTICAL PROOF</a:t>
            </a:r>
            <a:br>
              <a:rPr lang="en-IL" dirty="0"/>
            </a:br>
            <a:r>
              <a:rPr lang="en-IL" dirty="0"/>
              <a:t>V. The context of the </a:t>
            </a:r>
            <a:r>
              <a:rPr lang="en-IL" b="1" dirty="0"/>
              <a:t>EXTERNAL HISTORICAL events.</a:t>
            </a:r>
            <a:br>
              <a:rPr lang="en-IL" b="1" dirty="0"/>
            </a:br>
            <a:br>
              <a:rPr lang="en-IL" dirty="0"/>
            </a:br>
            <a:r>
              <a:rPr lang="en-IL" dirty="0"/>
              <a:t>Conclusions</a:t>
            </a:r>
          </a:p>
        </p:txBody>
      </p:sp>
    </p:spTree>
    <p:extLst>
      <p:ext uri="{BB962C8B-B14F-4D97-AF65-F5344CB8AC3E}">
        <p14:creationId xmlns:p14="http://schemas.microsoft.com/office/powerpoint/2010/main" val="1800617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9A08-B980-C67A-D2AA-A3BC5B6A0DE7}"/>
              </a:ext>
            </a:extLst>
          </p:cNvPr>
          <p:cNvSpPr>
            <a:spLocks noGrp="1"/>
          </p:cNvSpPr>
          <p:nvPr>
            <p:ph type="title"/>
          </p:nvPr>
        </p:nvSpPr>
        <p:spPr>
          <a:xfrm>
            <a:off x="462815" y="1934043"/>
            <a:ext cx="10515600" cy="1325563"/>
          </a:xfrm>
        </p:spPr>
        <p:txBody>
          <a:bodyPr/>
          <a:lstStyle/>
          <a:p>
            <a:pPr algn="ctr"/>
            <a:r>
              <a:rPr lang="en-US" dirty="0">
                <a:solidFill>
                  <a:srgbClr val="FF0000"/>
                </a:solidFill>
              </a:rPr>
              <a:t>I.T</a:t>
            </a:r>
            <a:r>
              <a:rPr lang="en-IL" dirty="0">
                <a:solidFill>
                  <a:srgbClr val="FF0000"/>
                </a:solidFill>
              </a:rPr>
              <a:t>he objective FACTS to be explained</a:t>
            </a:r>
            <a:endParaRPr lang="en-IL" dirty="0"/>
          </a:p>
        </p:txBody>
      </p:sp>
    </p:spTree>
    <p:extLst>
      <p:ext uri="{BB962C8B-B14F-4D97-AF65-F5344CB8AC3E}">
        <p14:creationId xmlns:p14="http://schemas.microsoft.com/office/powerpoint/2010/main" val="2875750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AA235F3C-0D3A-CCCF-1BEB-E927D49A54BD}"/>
              </a:ext>
            </a:extLst>
          </p:cNvPr>
          <p:cNvSpPr>
            <a:spLocks noGrp="1" noChangeArrowheads="1"/>
          </p:cNvSpPr>
          <p:nvPr>
            <p:ph type="title"/>
          </p:nvPr>
        </p:nvSpPr>
        <p:spPr>
          <a:xfrm>
            <a:off x="471054" y="1943100"/>
            <a:ext cx="11249891" cy="3186113"/>
          </a:xfrm>
        </p:spPr>
        <p:txBody>
          <a:bodyPr>
            <a:normAutofit/>
          </a:bodyPr>
          <a:lstStyle/>
          <a:p>
            <a:pPr algn="ctr"/>
            <a:br>
              <a:rPr lang="en-US" altLang="en-IL" sz="4000" b="1" i="1" dirty="0">
                <a:latin typeface="Times New Roman" panose="02020603050405020304" pitchFamily="18" charset="0"/>
              </a:rPr>
            </a:br>
            <a:br>
              <a:rPr lang="en-US" altLang="en-IL" sz="4000" b="1" dirty="0">
                <a:latin typeface="Times New Roman" panose="02020603050405020304" pitchFamily="18" charset="0"/>
              </a:rPr>
            </a:br>
            <a:r>
              <a:rPr lang="en-US" altLang="en-IL" sz="4000" b="1" dirty="0">
                <a:latin typeface="Times New Roman" panose="02020603050405020304" pitchFamily="18" charset="0"/>
              </a:rPr>
              <a:t>A. </a:t>
            </a:r>
            <a:r>
              <a:rPr lang="en-US" altLang="en-IL" sz="4000" b="1" dirty="0">
                <a:solidFill>
                  <a:srgbClr val="FF0066"/>
                </a:solidFill>
                <a:latin typeface="Times New Roman" panose="02020603050405020304" pitchFamily="18" charset="0"/>
              </a:rPr>
              <a:t>percentages</a:t>
            </a:r>
            <a:r>
              <a:rPr lang="en-US" altLang="en-IL" sz="4000" b="1" dirty="0">
                <a:latin typeface="Times New Roman" panose="02020603050405020304" pitchFamily="18" charset="0"/>
              </a:rPr>
              <a:t> of shared and unshared materials</a:t>
            </a:r>
            <a:br>
              <a:rPr lang="en-US" altLang="en-IL" sz="4000" b="1" dirty="0">
                <a:latin typeface="Times New Roman" panose="02020603050405020304" pitchFamily="18" charset="0"/>
              </a:rPr>
            </a:br>
            <a:r>
              <a:rPr lang="en-US" altLang="en-IL" sz="4000" b="1" dirty="0">
                <a:latin typeface="Times New Roman" panose="02020603050405020304" pitchFamily="18" charset="0"/>
              </a:rPr>
              <a:t>B. </a:t>
            </a:r>
            <a:r>
              <a:rPr lang="en-US" altLang="en-IL" sz="4000" b="1" dirty="0">
                <a:solidFill>
                  <a:srgbClr val="FF0000"/>
                </a:solidFill>
                <a:latin typeface="Times New Roman" panose="02020603050405020304" pitchFamily="18" charset="0"/>
              </a:rPr>
              <a:t>word counts </a:t>
            </a:r>
            <a:r>
              <a:rPr lang="en-US" altLang="en-IL" sz="4000" b="1" dirty="0">
                <a:latin typeface="Times New Roman" panose="02020603050405020304" pitchFamily="18" charset="0"/>
              </a:rPr>
              <a:t>of shared and unshared materials</a:t>
            </a:r>
            <a:br>
              <a:rPr lang="en-US" altLang="en-IL" sz="4000" b="1" dirty="0">
                <a:latin typeface="Times New Roman" panose="02020603050405020304" pitchFamily="18" charset="0"/>
              </a:rPr>
            </a:br>
            <a:endParaRPr lang="fi-FI" altLang="en-IL" sz="4000" b="1" dirty="0">
              <a:solidFill>
                <a:srgbClr val="FF0000"/>
              </a:solidFill>
              <a:latin typeface="Times New Roman" panose="02020603050405020304" pitchFamily="18" charset="0"/>
            </a:endParaRPr>
          </a:p>
        </p:txBody>
      </p:sp>
      <p:sp>
        <p:nvSpPr>
          <p:cNvPr id="114690" name="Text Box 3">
            <a:extLst>
              <a:ext uri="{FF2B5EF4-FFF2-40B4-BE49-F238E27FC236}">
                <a16:creationId xmlns:a16="http://schemas.microsoft.com/office/drawing/2014/main" id="{4D7623AD-5FEA-FDC4-4FAE-C9069598F45C}"/>
              </a:ext>
            </a:extLst>
          </p:cNvPr>
          <p:cNvSpPr txBox="1">
            <a:spLocks noChangeArrowheads="1"/>
          </p:cNvSpPr>
          <p:nvPr/>
        </p:nvSpPr>
        <p:spPr bwMode="auto">
          <a:xfrm>
            <a:off x="2703980" y="306387"/>
            <a:ext cx="678403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IL" b="1" dirty="0">
                <a:solidFill>
                  <a:schemeClr val="tx2"/>
                </a:solidFill>
              </a:rPr>
              <a:t>I. FACTS to be noted and weighed</a:t>
            </a:r>
          </a:p>
          <a:p>
            <a:pPr eaLnBrk="1" hangingPunct="1">
              <a:spcBef>
                <a:spcPct val="0"/>
              </a:spcBef>
              <a:buFontTx/>
              <a:buNone/>
            </a:pPr>
            <a:r>
              <a:rPr lang="en-US" altLang="en-IL" b="1" dirty="0">
                <a:solidFill>
                  <a:schemeClr val="tx2"/>
                </a:solidFill>
              </a:rPr>
              <a:t>In order to answer the question:</a:t>
            </a:r>
          </a:p>
          <a:p>
            <a:pPr algn="ctr">
              <a:spcBef>
                <a:spcPct val="0"/>
              </a:spcBef>
              <a:buNone/>
            </a:pPr>
            <a:r>
              <a:rPr lang="en-US" altLang="en-IL" b="1" i="1" dirty="0">
                <a:latin typeface="Times New Roman" panose="02020603050405020304" pitchFamily="18" charset="0"/>
              </a:rPr>
              <a:t>Which writer is adapting whom?</a:t>
            </a:r>
          </a:p>
          <a:p>
            <a:pPr algn="ctr">
              <a:spcBef>
                <a:spcPct val="0"/>
              </a:spcBef>
              <a:buNone/>
            </a:pPr>
            <a:r>
              <a:rPr lang="en-US" altLang="en-IL" b="1" i="1" dirty="0">
                <a:latin typeface="Times New Roman" panose="02020603050405020304" pitchFamily="18" charset="0"/>
              </a:rPr>
              <a:t>For what purpose</a:t>
            </a:r>
            <a:r>
              <a:rPr lang="en-US" altLang="en-IL" b="1" i="1" dirty="0">
                <a:solidFill>
                  <a:schemeClr val="tx2"/>
                </a:solidFill>
                <a:latin typeface="Times New Roman" panose="02020603050405020304" pitchFamily="18" charset="0"/>
              </a:rPr>
              <a:t>?</a:t>
            </a:r>
            <a:endParaRPr lang="fi-FI" altLang="en-IL" b="1" dirty="0">
              <a:solidFill>
                <a:schemeClr val="tx2"/>
              </a:solidFill>
            </a:endParaRPr>
          </a:p>
        </p:txBody>
      </p:sp>
    </p:spTree>
    <p:extLst>
      <p:ext uri="{BB962C8B-B14F-4D97-AF65-F5344CB8AC3E}">
        <p14:creationId xmlns:p14="http://schemas.microsoft.com/office/powerpoint/2010/main" val="1027667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EC4D68EF-6D0F-5A3A-C28D-45044208C6E7}"/>
              </a:ext>
            </a:extLst>
          </p:cNvPr>
          <p:cNvSpPr>
            <a:spLocks noGrp="1" noChangeArrowheads="1"/>
          </p:cNvSpPr>
          <p:nvPr>
            <p:ph type="ctrTitle"/>
          </p:nvPr>
        </p:nvSpPr>
        <p:spPr>
          <a:xfrm>
            <a:off x="1136515" y="565409"/>
            <a:ext cx="9918970" cy="5893579"/>
          </a:xfrm>
        </p:spPr>
        <p:txBody>
          <a:bodyPr>
            <a:normAutofit/>
          </a:bodyPr>
          <a:lstStyle/>
          <a:p>
            <a:r>
              <a:rPr lang="en-US" altLang="en-IL" b="1" dirty="0"/>
              <a:t>A. </a:t>
            </a:r>
            <a:r>
              <a:rPr lang="en-US" altLang="en-IL" b="1" dirty="0">
                <a:solidFill>
                  <a:srgbClr val="FF0000"/>
                </a:solidFill>
              </a:rPr>
              <a:t>PERCENTAGE </a:t>
            </a:r>
            <a:r>
              <a:rPr lang="en-US" altLang="en-IL" dirty="0"/>
              <a:t>of each gospel</a:t>
            </a:r>
            <a:br>
              <a:rPr lang="en-US" altLang="en-IL" dirty="0"/>
            </a:br>
            <a:r>
              <a:rPr lang="en-US" altLang="en-IL" dirty="0"/>
              <a:t>containing text which is either:</a:t>
            </a:r>
            <a:br>
              <a:rPr lang="en-US" altLang="en-IL" dirty="0"/>
            </a:br>
            <a:r>
              <a:rPr lang="en-US" altLang="en-IL" dirty="0"/>
              <a:t>1. </a:t>
            </a:r>
            <a:r>
              <a:rPr lang="en-US" altLang="en-IL" dirty="0">
                <a:solidFill>
                  <a:srgbClr val="FF0000"/>
                </a:solidFill>
              </a:rPr>
              <a:t>independent</a:t>
            </a:r>
            <a:br>
              <a:rPr lang="en-US" altLang="en-IL" dirty="0"/>
            </a:br>
            <a:r>
              <a:rPr lang="en-US" altLang="en-IL" dirty="0"/>
              <a:t>2. </a:t>
            </a:r>
            <a:r>
              <a:rPr lang="en-US" altLang="en-IL" dirty="0">
                <a:solidFill>
                  <a:srgbClr val="FF0000"/>
                </a:solidFill>
              </a:rPr>
              <a:t>shared</a:t>
            </a:r>
            <a:r>
              <a:rPr lang="en-US" altLang="en-IL" dirty="0"/>
              <a:t> with </a:t>
            </a:r>
            <a:r>
              <a:rPr lang="en-US" altLang="en-IL" b="1" i="1" u="sng" dirty="0"/>
              <a:t>one</a:t>
            </a:r>
            <a:br>
              <a:rPr lang="en-US" altLang="en-IL" b="1" i="1" u="sng" dirty="0"/>
            </a:br>
            <a:r>
              <a:rPr lang="en-US" altLang="en-IL" dirty="0"/>
              <a:t>3. </a:t>
            </a:r>
            <a:r>
              <a:rPr lang="en-US" altLang="en-IL" dirty="0">
                <a:solidFill>
                  <a:srgbClr val="FF0000"/>
                </a:solidFill>
              </a:rPr>
              <a:t>shared </a:t>
            </a:r>
            <a:r>
              <a:rPr lang="en-US" altLang="en-IL" dirty="0"/>
              <a:t>with </a:t>
            </a:r>
            <a:r>
              <a:rPr lang="en-US" altLang="en-IL" b="1" i="1" u="sng" dirty="0"/>
              <a:t>both</a:t>
            </a:r>
            <a:r>
              <a:rPr lang="en-US" altLang="en-IL" dirty="0"/>
              <a:t> </a:t>
            </a:r>
            <a:br>
              <a:rPr lang="en-US" altLang="en-IL" dirty="0"/>
            </a:br>
            <a:endParaRPr lang="fi-FI" altLang="en-IL" dirty="0"/>
          </a:p>
        </p:txBody>
      </p:sp>
    </p:spTree>
    <p:extLst>
      <p:ext uri="{BB962C8B-B14F-4D97-AF65-F5344CB8AC3E}">
        <p14:creationId xmlns:p14="http://schemas.microsoft.com/office/powerpoint/2010/main" val="2392336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16737" name="Picture 2" descr="scan003">
            <a:extLst>
              <a:ext uri="{FF2B5EF4-FFF2-40B4-BE49-F238E27FC236}">
                <a16:creationId xmlns:a16="http://schemas.microsoft.com/office/drawing/2014/main" id="{ACF1AF28-900A-F178-6D9A-D687D1296C5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1"/>
            <a:ext cx="8915400" cy="6570663"/>
          </a:xfrm>
        </p:spPr>
      </p:pic>
    </p:spTree>
    <p:extLst>
      <p:ext uri="{BB962C8B-B14F-4D97-AF65-F5344CB8AC3E}">
        <p14:creationId xmlns:p14="http://schemas.microsoft.com/office/powerpoint/2010/main" val="3276396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18785" name="Picture 2" descr="scan004">
            <a:extLst>
              <a:ext uri="{FF2B5EF4-FFF2-40B4-BE49-F238E27FC236}">
                <a16:creationId xmlns:a16="http://schemas.microsoft.com/office/drawing/2014/main" id="{FE76EC4F-DEF9-3128-AA2E-26EAC9989D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381000"/>
            <a:ext cx="9067800" cy="6900863"/>
          </a:xfrm>
        </p:spPr>
      </p:pic>
    </p:spTree>
    <p:extLst>
      <p:ext uri="{BB962C8B-B14F-4D97-AF65-F5344CB8AC3E}">
        <p14:creationId xmlns:p14="http://schemas.microsoft.com/office/powerpoint/2010/main" val="1610247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20833" name="Picture 2" descr="scan002">
            <a:extLst>
              <a:ext uri="{FF2B5EF4-FFF2-40B4-BE49-F238E27FC236}">
                <a16:creationId xmlns:a16="http://schemas.microsoft.com/office/drawing/2014/main" id="{182A3234-59E6-9D89-8025-00D73AD0C8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34725"/>
            <a:ext cx="8534400" cy="6205538"/>
          </a:xfrm>
        </p:spPr>
      </p:pic>
    </p:spTree>
    <p:extLst>
      <p:ext uri="{BB962C8B-B14F-4D97-AF65-F5344CB8AC3E}">
        <p14:creationId xmlns:p14="http://schemas.microsoft.com/office/powerpoint/2010/main" val="465250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22881" name="Picture 2" descr="scan002">
            <a:extLst>
              <a:ext uri="{FF2B5EF4-FFF2-40B4-BE49-F238E27FC236}">
                <a16:creationId xmlns:a16="http://schemas.microsoft.com/office/drawing/2014/main" id="{DD205D82-3041-B0B8-EA99-A71285C2B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981" y="-65988"/>
            <a:ext cx="817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865230C-618C-4EEC-B021-C1BC1F81A6D6}"/>
              </a:ext>
            </a:extLst>
          </p:cNvPr>
          <p:cNvSpPr txBox="1"/>
          <p:nvPr/>
        </p:nvSpPr>
        <p:spPr>
          <a:xfrm>
            <a:off x="4821965" y="179109"/>
            <a:ext cx="2586542" cy="584775"/>
          </a:xfrm>
          <a:prstGeom prst="rect">
            <a:avLst/>
          </a:prstGeom>
          <a:noFill/>
        </p:spPr>
        <p:txBody>
          <a:bodyPr wrap="none" rtlCol="0">
            <a:spAutoFit/>
          </a:bodyPr>
          <a:lstStyle/>
          <a:p>
            <a:r>
              <a:rPr lang="en-IL" sz="3200" b="1" dirty="0"/>
              <a:t>PERCENTAGES</a:t>
            </a:r>
          </a:p>
        </p:txBody>
      </p:sp>
    </p:spTree>
    <p:extLst>
      <p:ext uri="{BB962C8B-B14F-4D97-AF65-F5344CB8AC3E}">
        <p14:creationId xmlns:p14="http://schemas.microsoft.com/office/powerpoint/2010/main" val="2306532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EC4D68EF-6D0F-5A3A-C28D-45044208C6E7}"/>
              </a:ext>
            </a:extLst>
          </p:cNvPr>
          <p:cNvSpPr>
            <a:spLocks noGrp="1" noChangeArrowheads="1"/>
          </p:cNvSpPr>
          <p:nvPr>
            <p:ph type="ctrTitle"/>
          </p:nvPr>
        </p:nvSpPr>
        <p:spPr>
          <a:xfrm>
            <a:off x="1473200" y="2898384"/>
            <a:ext cx="9144000" cy="2387600"/>
          </a:xfrm>
        </p:spPr>
        <p:txBody>
          <a:bodyPr>
            <a:normAutofit fontScale="90000"/>
          </a:bodyPr>
          <a:lstStyle/>
          <a:p>
            <a:pPr eaLnBrk="1" hangingPunct="1"/>
            <a:r>
              <a:rPr lang="en-US" altLang="en-IL" b="1" dirty="0"/>
              <a:t>B. </a:t>
            </a:r>
            <a:r>
              <a:rPr lang="en-US" altLang="en-IL" b="1" dirty="0">
                <a:solidFill>
                  <a:srgbClr val="FF0000"/>
                </a:solidFill>
              </a:rPr>
              <a:t>ACTUAL WORD COUNTS</a:t>
            </a:r>
            <a:br>
              <a:rPr lang="en-US" altLang="en-IL" b="1" dirty="0"/>
            </a:br>
            <a:r>
              <a:rPr lang="en-US" altLang="en-IL" b="1" dirty="0"/>
              <a:t>of the various texts</a:t>
            </a:r>
            <a:br>
              <a:rPr lang="en-US" altLang="en-IL" b="1" dirty="0"/>
            </a:br>
            <a:br>
              <a:rPr lang="en-US" altLang="en-IL" b="1" dirty="0"/>
            </a:br>
            <a:r>
              <a:rPr lang="en-US" altLang="en-IL" b="1" dirty="0"/>
              <a:t>- independent words</a:t>
            </a:r>
            <a:br>
              <a:rPr lang="en-US" altLang="en-IL" b="1" dirty="0"/>
            </a:br>
            <a:r>
              <a:rPr lang="en-US" altLang="en-IL" b="1" dirty="0"/>
              <a:t>- shared words</a:t>
            </a:r>
            <a:br>
              <a:rPr lang="en-US" altLang="en-IL" dirty="0"/>
            </a:br>
            <a:endParaRPr lang="fi-FI" altLang="en-IL" dirty="0"/>
          </a:p>
        </p:txBody>
      </p:sp>
    </p:spTree>
    <p:extLst>
      <p:ext uri="{BB962C8B-B14F-4D97-AF65-F5344CB8AC3E}">
        <p14:creationId xmlns:p14="http://schemas.microsoft.com/office/powerpoint/2010/main" val="1084593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26977" name="Picture 2" descr="scan002">
            <a:extLst>
              <a:ext uri="{FF2B5EF4-FFF2-40B4-BE49-F238E27FC236}">
                <a16:creationId xmlns:a16="http://schemas.microsoft.com/office/drawing/2014/main" id="{E9C4D390-59F1-B58E-31C3-186309579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55" r="1031" b="12614"/>
          <a:stretch>
            <a:fillRect/>
          </a:stretch>
        </p:blipFill>
        <p:spPr bwMode="auto">
          <a:xfrm>
            <a:off x="3808414" y="0"/>
            <a:ext cx="5030787"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ext Box 3">
            <a:extLst>
              <a:ext uri="{FF2B5EF4-FFF2-40B4-BE49-F238E27FC236}">
                <a16:creationId xmlns:a16="http://schemas.microsoft.com/office/drawing/2014/main" id="{2422B24C-C828-9598-97EE-21ED70EC1D57}"/>
              </a:ext>
            </a:extLst>
          </p:cNvPr>
          <p:cNvSpPr txBox="1">
            <a:spLocks noChangeArrowheads="1"/>
          </p:cNvSpPr>
          <p:nvPr/>
        </p:nvSpPr>
        <p:spPr bwMode="auto">
          <a:xfrm>
            <a:off x="1981200" y="1295401"/>
            <a:ext cx="19050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US" altLang="en-IL" sz="1800"/>
              <a:t>Triple Tradition</a:t>
            </a:r>
          </a:p>
          <a:p>
            <a:pPr eaLnBrk="1" hangingPunct="1">
              <a:spcBef>
                <a:spcPct val="50000"/>
              </a:spcBef>
              <a:buFontTx/>
              <a:buNone/>
            </a:pPr>
            <a:endParaRPr lang="en-US" altLang="en-IL" sz="1800"/>
          </a:p>
          <a:p>
            <a:pPr eaLnBrk="1" hangingPunct="1">
              <a:spcBef>
                <a:spcPct val="50000"/>
              </a:spcBef>
              <a:buFontTx/>
              <a:buNone/>
            </a:pPr>
            <a:endParaRPr lang="en-US" altLang="en-IL" sz="1800"/>
          </a:p>
          <a:p>
            <a:pPr eaLnBrk="1" hangingPunct="1">
              <a:spcBef>
                <a:spcPct val="50000"/>
              </a:spcBef>
              <a:buFontTx/>
              <a:buNone/>
            </a:pPr>
            <a:r>
              <a:rPr lang="en-US" altLang="en-IL" sz="1800"/>
              <a:t>Double: Mt-Lk</a:t>
            </a:r>
          </a:p>
          <a:p>
            <a:pPr eaLnBrk="1" hangingPunct="1">
              <a:spcBef>
                <a:spcPct val="50000"/>
              </a:spcBef>
              <a:buFontTx/>
              <a:buNone/>
            </a:pPr>
            <a:endParaRPr lang="en-US" altLang="en-IL" sz="1800"/>
          </a:p>
          <a:p>
            <a:pPr eaLnBrk="1" hangingPunct="1">
              <a:spcBef>
                <a:spcPct val="50000"/>
              </a:spcBef>
              <a:buFontTx/>
              <a:buNone/>
            </a:pPr>
            <a:r>
              <a:rPr lang="en-US" altLang="en-IL" sz="1800"/>
              <a:t>Double: Mk-Mt</a:t>
            </a:r>
          </a:p>
          <a:p>
            <a:pPr eaLnBrk="1" hangingPunct="1">
              <a:spcBef>
                <a:spcPct val="50000"/>
              </a:spcBef>
              <a:buFontTx/>
              <a:buNone/>
            </a:pPr>
            <a:endParaRPr lang="en-US" altLang="en-IL" sz="1800"/>
          </a:p>
          <a:p>
            <a:pPr eaLnBrk="1" hangingPunct="1">
              <a:spcBef>
                <a:spcPct val="50000"/>
              </a:spcBef>
              <a:buFontTx/>
              <a:buNone/>
            </a:pPr>
            <a:r>
              <a:rPr lang="en-US" altLang="en-IL" sz="1800"/>
              <a:t>Double: Mk-Lk</a:t>
            </a:r>
          </a:p>
          <a:p>
            <a:pPr eaLnBrk="1" hangingPunct="1">
              <a:spcBef>
                <a:spcPct val="50000"/>
              </a:spcBef>
              <a:buFontTx/>
              <a:buNone/>
            </a:pPr>
            <a:endParaRPr lang="en-US" altLang="en-IL" sz="1800"/>
          </a:p>
          <a:p>
            <a:pPr eaLnBrk="1" hangingPunct="1">
              <a:spcBef>
                <a:spcPct val="50000"/>
              </a:spcBef>
              <a:buFontTx/>
              <a:buNone/>
            </a:pPr>
            <a:r>
              <a:rPr lang="en-US" altLang="en-IL" sz="1800"/>
              <a:t>Independent</a:t>
            </a:r>
          </a:p>
          <a:p>
            <a:pPr eaLnBrk="1" hangingPunct="1">
              <a:spcBef>
                <a:spcPct val="50000"/>
              </a:spcBef>
              <a:buFontTx/>
              <a:buNone/>
            </a:pPr>
            <a:endParaRPr lang="en-US" altLang="en-IL" sz="1800"/>
          </a:p>
          <a:p>
            <a:pPr eaLnBrk="1" hangingPunct="1">
              <a:spcBef>
                <a:spcPct val="50000"/>
              </a:spcBef>
              <a:buFontTx/>
              <a:buNone/>
            </a:pPr>
            <a:endParaRPr lang="fi-FI" altLang="en-IL" sz="1800"/>
          </a:p>
        </p:txBody>
      </p:sp>
    </p:spTree>
    <p:extLst>
      <p:ext uri="{BB962C8B-B14F-4D97-AF65-F5344CB8AC3E}">
        <p14:creationId xmlns:p14="http://schemas.microsoft.com/office/powerpoint/2010/main" val="348824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51C8-336E-1CB0-C1D3-949C63E35A45}"/>
              </a:ext>
            </a:extLst>
          </p:cNvPr>
          <p:cNvSpPr>
            <a:spLocks noGrp="1"/>
          </p:cNvSpPr>
          <p:nvPr>
            <p:ph type="ctrTitle"/>
          </p:nvPr>
        </p:nvSpPr>
        <p:spPr>
          <a:xfrm>
            <a:off x="134471" y="1122363"/>
            <a:ext cx="11842376" cy="2387600"/>
          </a:xfrm>
        </p:spPr>
        <p:txBody>
          <a:bodyPr>
            <a:normAutofit fontScale="90000"/>
          </a:bodyPr>
          <a:lstStyle/>
          <a:p>
            <a:r>
              <a:rPr lang="en-IL" dirty="0"/>
              <a:t>Introductory comments:</a:t>
            </a:r>
            <a:br>
              <a:rPr lang="en-IL" dirty="0"/>
            </a:br>
            <a:r>
              <a:rPr lang="en-IL" dirty="0"/>
              <a:t>A brief glance at the history of theories</a:t>
            </a:r>
          </a:p>
        </p:txBody>
      </p:sp>
      <p:sp>
        <p:nvSpPr>
          <p:cNvPr id="3" name="Subtitle 2">
            <a:extLst>
              <a:ext uri="{FF2B5EF4-FFF2-40B4-BE49-F238E27FC236}">
                <a16:creationId xmlns:a16="http://schemas.microsoft.com/office/drawing/2014/main" id="{4DE42CA9-D7CC-45C8-45E0-05EF70F88E23}"/>
              </a:ext>
            </a:extLst>
          </p:cNvPr>
          <p:cNvSpPr>
            <a:spLocks noGrp="1"/>
          </p:cNvSpPr>
          <p:nvPr>
            <p:ph type="subTitle" idx="1"/>
          </p:nvPr>
        </p:nvSpPr>
        <p:spPr/>
        <p:txBody>
          <a:bodyPr/>
          <a:lstStyle/>
          <a:p>
            <a:r>
              <a:rPr lang="en-US" dirty="0"/>
              <a:t>A</a:t>
            </a:r>
            <a:r>
              <a:rPr lang="en-IL" dirty="0"/>
              <a:t>ttempts to solve the “SYNOPTIC PROBLEM”</a:t>
            </a:r>
          </a:p>
        </p:txBody>
      </p:sp>
    </p:spTree>
    <p:extLst>
      <p:ext uri="{BB962C8B-B14F-4D97-AF65-F5344CB8AC3E}">
        <p14:creationId xmlns:p14="http://schemas.microsoft.com/office/powerpoint/2010/main" val="3438519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29025" name="Rectangle 3">
            <a:extLst>
              <a:ext uri="{FF2B5EF4-FFF2-40B4-BE49-F238E27FC236}">
                <a16:creationId xmlns:a16="http://schemas.microsoft.com/office/drawing/2014/main" id="{6B71E86B-BDD5-6840-E63A-11D9D99FCA26}"/>
              </a:ext>
            </a:extLst>
          </p:cNvPr>
          <p:cNvSpPr>
            <a:spLocks noGrp="1" noChangeArrowheads="1"/>
          </p:cNvSpPr>
          <p:nvPr>
            <p:ph type="body" idx="1"/>
          </p:nvPr>
        </p:nvSpPr>
        <p:spPr>
          <a:xfrm>
            <a:off x="1172059" y="761234"/>
            <a:ext cx="9847881" cy="4525963"/>
          </a:xfrm>
        </p:spPr>
        <p:txBody>
          <a:bodyPr>
            <a:normAutofit/>
          </a:bodyPr>
          <a:lstStyle/>
          <a:p>
            <a:pPr algn="ctr" eaLnBrk="1" hangingPunct="1">
              <a:buFontTx/>
              <a:buNone/>
            </a:pPr>
            <a:r>
              <a:rPr lang="en-US" altLang="en-IL" sz="4000" dirty="0"/>
              <a:t>Often ignored fact to be explained somehow:</a:t>
            </a:r>
          </a:p>
          <a:p>
            <a:pPr algn="ctr" eaLnBrk="1" hangingPunct="1">
              <a:buFontTx/>
              <a:buNone/>
            </a:pPr>
            <a:endParaRPr lang="en-US" altLang="en-IL" sz="4000" dirty="0"/>
          </a:p>
          <a:p>
            <a:pPr algn="ctr" eaLnBrk="1" hangingPunct="1">
              <a:buFontTx/>
              <a:buNone/>
            </a:pPr>
            <a:r>
              <a:rPr lang="en-US" altLang="en-IL" sz="4000" dirty="0"/>
              <a:t>Mark is the </a:t>
            </a:r>
            <a:r>
              <a:rPr lang="en-US" altLang="en-IL" sz="4000" dirty="0">
                <a:solidFill>
                  <a:srgbClr val="FF0000"/>
                </a:solidFill>
              </a:rPr>
              <a:t>LONGEST</a:t>
            </a:r>
            <a:r>
              <a:rPr lang="en-US" altLang="en-IL" sz="4000" dirty="0"/>
              <a:t> Gospel…</a:t>
            </a:r>
          </a:p>
          <a:p>
            <a:pPr algn="ctr" eaLnBrk="1" hangingPunct="1">
              <a:buFontTx/>
              <a:buNone/>
            </a:pPr>
            <a:endParaRPr lang="en-US" altLang="en-IL" sz="4000" dirty="0"/>
          </a:p>
          <a:p>
            <a:pPr algn="ctr" eaLnBrk="1" hangingPunct="1">
              <a:buFontTx/>
              <a:buNone/>
            </a:pPr>
            <a:r>
              <a:rPr lang="en-US" altLang="en-IL" sz="4000" dirty="0"/>
              <a:t>in terms of </a:t>
            </a:r>
            <a:r>
              <a:rPr lang="en-US" altLang="en-IL" sz="4000" i="1" dirty="0"/>
              <a:t>wordiness</a:t>
            </a:r>
            <a:r>
              <a:rPr lang="en-US" altLang="en-IL" sz="4000" dirty="0"/>
              <a:t> </a:t>
            </a:r>
          </a:p>
          <a:p>
            <a:pPr algn="ctr" eaLnBrk="1" hangingPunct="1">
              <a:buFontTx/>
              <a:buNone/>
            </a:pPr>
            <a:r>
              <a:rPr lang="en-US" altLang="en-IL" sz="4000" dirty="0"/>
              <a:t>in shared materials (Triple Tradition)</a:t>
            </a:r>
          </a:p>
        </p:txBody>
      </p:sp>
    </p:spTree>
    <p:extLst>
      <p:ext uri="{BB962C8B-B14F-4D97-AF65-F5344CB8AC3E}">
        <p14:creationId xmlns:p14="http://schemas.microsoft.com/office/powerpoint/2010/main" val="3123381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C442077E-2FFD-7AA4-5CF1-474374C8A2D7}"/>
              </a:ext>
            </a:extLst>
          </p:cNvPr>
          <p:cNvSpPr>
            <a:spLocks noGrp="1" noChangeArrowheads="1"/>
          </p:cNvSpPr>
          <p:nvPr>
            <p:ph type="title"/>
          </p:nvPr>
        </p:nvSpPr>
        <p:spPr>
          <a:xfrm>
            <a:off x="1181100" y="696119"/>
            <a:ext cx="9829800" cy="1143000"/>
          </a:xfrm>
        </p:spPr>
        <p:txBody>
          <a:bodyPr>
            <a:normAutofit fontScale="90000"/>
          </a:bodyPr>
          <a:lstStyle/>
          <a:p>
            <a:pPr algn="ctr"/>
            <a:r>
              <a:rPr lang="en-IL" altLang="en-IL" dirty="0">
                <a:solidFill>
                  <a:srgbClr val="FF0000"/>
                </a:solidFill>
              </a:rPr>
              <a:t>Word counts </a:t>
            </a:r>
            <a:br>
              <a:rPr lang="en-IL" altLang="en-IL" dirty="0">
                <a:solidFill>
                  <a:srgbClr val="FF0000"/>
                </a:solidFill>
              </a:rPr>
            </a:br>
            <a:r>
              <a:rPr lang="en-IL" altLang="en-IL" dirty="0">
                <a:solidFill>
                  <a:srgbClr val="FF0000"/>
                </a:solidFill>
              </a:rPr>
              <a:t>in TRIPLE TRADITION contexts</a:t>
            </a:r>
            <a:br>
              <a:rPr lang="en-IL" altLang="en-IL" dirty="0"/>
            </a:br>
            <a:r>
              <a:rPr lang="en-IL" altLang="en-IL" dirty="0"/>
              <a:t>– from the least words to the most words</a:t>
            </a:r>
            <a:br>
              <a:rPr lang="en-IL" altLang="en-IL" dirty="0"/>
            </a:br>
            <a:endParaRPr lang="en-IL" altLang="en-IL" dirty="0"/>
          </a:p>
        </p:txBody>
      </p:sp>
      <p:sp>
        <p:nvSpPr>
          <p:cNvPr id="131074" name="Content Placeholder 2">
            <a:extLst>
              <a:ext uri="{FF2B5EF4-FFF2-40B4-BE49-F238E27FC236}">
                <a16:creationId xmlns:a16="http://schemas.microsoft.com/office/drawing/2014/main" id="{EF5DF64C-BFEA-36F9-A823-D7627FF8DEEB}"/>
              </a:ext>
            </a:extLst>
          </p:cNvPr>
          <p:cNvSpPr>
            <a:spLocks noGrp="1" noChangeArrowheads="1"/>
          </p:cNvSpPr>
          <p:nvPr>
            <p:ph idx="1"/>
          </p:nvPr>
        </p:nvSpPr>
        <p:spPr>
          <a:xfrm>
            <a:off x="838200" y="2246312"/>
            <a:ext cx="10515600" cy="4351338"/>
          </a:xfrm>
        </p:spPr>
        <p:txBody>
          <a:bodyPr/>
          <a:lstStyle/>
          <a:p>
            <a:pPr marL="0" indent="0">
              <a:buNone/>
            </a:pPr>
            <a:r>
              <a:rPr lang="en-IL" altLang="en-IL" dirty="0"/>
              <a:t>Luke		6,482 Greek words</a:t>
            </a:r>
          </a:p>
          <a:p>
            <a:pPr marL="0" indent="0">
              <a:buNone/>
            </a:pPr>
            <a:endParaRPr lang="en-IL" altLang="en-IL" dirty="0"/>
          </a:p>
          <a:p>
            <a:pPr marL="0" indent="0">
              <a:buNone/>
            </a:pPr>
            <a:r>
              <a:rPr lang="en-IL" altLang="en-IL" dirty="0"/>
              <a:t>Matthew	6,682 Greek words</a:t>
            </a:r>
          </a:p>
          <a:p>
            <a:pPr marL="0" indent="0">
              <a:buNone/>
            </a:pPr>
            <a:endParaRPr lang="en-IL" altLang="en-IL" dirty="0"/>
          </a:p>
          <a:p>
            <a:pPr marL="0" indent="0">
              <a:buNone/>
            </a:pPr>
            <a:r>
              <a:rPr lang="en-IL" altLang="en-IL" dirty="0"/>
              <a:t>Mark		7,889 Greek words – the MOST WORDS:</a:t>
            </a:r>
          </a:p>
          <a:p>
            <a:pPr marL="0" indent="0">
              <a:buNone/>
            </a:pPr>
            <a:r>
              <a:rPr lang="en-IL" altLang="en-IL" dirty="0"/>
              <a:t>				Mark has 1,407 words more than Lk.</a:t>
            </a:r>
          </a:p>
          <a:p>
            <a:pPr marL="0" indent="0">
              <a:buNone/>
            </a:pPr>
            <a:r>
              <a:rPr lang="en-IL" altLang="en-IL" dirty="0"/>
              <a:t>				Mark has 1,207 words more than Matt.</a:t>
            </a:r>
          </a:p>
          <a:p>
            <a:pPr marL="457200" lvl="1" indent="0">
              <a:buNone/>
            </a:pPr>
            <a:endParaRPr lang="en-IL" altLang="en-IL" dirty="0">
              <a:ea typeface="Arial" panose="020B0604020202020204" pitchFamily="34" charset="0"/>
            </a:endParaRPr>
          </a:p>
          <a:p>
            <a:pPr marL="0" indent="0">
              <a:buNone/>
            </a:pPr>
            <a:endParaRPr lang="en-IL" altLang="en-IL" dirty="0"/>
          </a:p>
          <a:p>
            <a:pPr marL="0" indent="0">
              <a:buNone/>
            </a:pPr>
            <a:endParaRPr lang="en-IL" altLang="en-IL" dirty="0"/>
          </a:p>
        </p:txBody>
      </p:sp>
    </p:spTree>
    <p:extLst>
      <p:ext uri="{BB962C8B-B14F-4D97-AF65-F5344CB8AC3E}">
        <p14:creationId xmlns:p14="http://schemas.microsoft.com/office/powerpoint/2010/main" val="2859554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32097" name="Picture 2" descr="scan002">
            <a:extLst>
              <a:ext uri="{FF2B5EF4-FFF2-40B4-BE49-F238E27FC236}">
                <a16:creationId xmlns:a16="http://schemas.microsoft.com/office/drawing/2014/main" id="{3E03FF0D-F70B-44DA-90BE-222FA78EE22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785" b="1765"/>
          <a:stretch>
            <a:fillRect/>
          </a:stretch>
        </p:blipFill>
        <p:spPr>
          <a:xfrm>
            <a:off x="1905000" y="0"/>
            <a:ext cx="8382000" cy="6096000"/>
          </a:xfrm>
        </p:spPr>
      </p:pic>
    </p:spTree>
    <p:extLst>
      <p:ext uri="{BB962C8B-B14F-4D97-AF65-F5344CB8AC3E}">
        <p14:creationId xmlns:p14="http://schemas.microsoft.com/office/powerpoint/2010/main" val="3743338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8545" name="Rectangle 3">
            <a:extLst>
              <a:ext uri="{FF2B5EF4-FFF2-40B4-BE49-F238E27FC236}">
                <a16:creationId xmlns:a16="http://schemas.microsoft.com/office/drawing/2014/main" id="{212511FF-8E9C-1D35-A30E-681C082700A9}"/>
              </a:ext>
            </a:extLst>
          </p:cNvPr>
          <p:cNvSpPr>
            <a:spLocks noGrp="1" noChangeArrowheads="1"/>
          </p:cNvSpPr>
          <p:nvPr>
            <p:ph type="body" idx="1"/>
          </p:nvPr>
        </p:nvSpPr>
        <p:spPr/>
        <p:txBody>
          <a:bodyPr/>
          <a:lstStyle/>
          <a:p>
            <a:pPr marL="0" indent="0" algn="ctr">
              <a:buNone/>
            </a:pPr>
            <a:r>
              <a:rPr lang="en-US" altLang="en-IL"/>
              <a:t>Another difference:</a:t>
            </a:r>
          </a:p>
          <a:p>
            <a:pPr marL="0" indent="0" algn="ctr">
              <a:buNone/>
            </a:pPr>
            <a:endParaRPr lang="en-US" altLang="en-IL"/>
          </a:p>
          <a:p>
            <a:pPr marL="0" indent="0" algn="ctr">
              <a:buNone/>
            </a:pPr>
            <a:r>
              <a:rPr lang="en-US" altLang="en-IL"/>
              <a:t>Mark is the </a:t>
            </a:r>
            <a:r>
              <a:rPr lang="en-US" altLang="en-IL">
                <a:solidFill>
                  <a:srgbClr val="FF0000"/>
                </a:solidFill>
              </a:rPr>
              <a:t>FASTEST</a:t>
            </a:r>
            <a:r>
              <a:rPr lang="en-US" altLang="en-IL"/>
              <a:t> Gospel!</a:t>
            </a:r>
          </a:p>
          <a:p>
            <a:pPr marL="0" indent="0" algn="ctr">
              <a:buNone/>
            </a:pPr>
            <a:endParaRPr lang="en-US" altLang="en-IL"/>
          </a:p>
          <a:p>
            <a:pPr marL="0" indent="0" algn="ctr">
              <a:buNone/>
            </a:pPr>
            <a:endParaRPr lang="en-US" altLang="en-IL"/>
          </a:p>
          <a:p>
            <a:pPr marL="0" indent="0" algn="ctr">
              <a:buNone/>
            </a:pPr>
            <a:r>
              <a:rPr lang="en-US" altLang="en-IL"/>
              <a:t>See Robert Morgenthaler: </a:t>
            </a:r>
          </a:p>
          <a:p>
            <a:pPr marL="0" indent="0" algn="ctr">
              <a:buNone/>
            </a:pPr>
            <a:r>
              <a:rPr lang="en-US" altLang="en-IL" u="sng"/>
              <a:t>Statistische Synopse</a:t>
            </a:r>
            <a:endParaRPr lang="fi-FI" altLang="en-IL" u="sng"/>
          </a:p>
        </p:txBody>
      </p:sp>
    </p:spTree>
    <p:extLst>
      <p:ext uri="{BB962C8B-B14F-4D97-AF65-F5344CB8AC3E}">
        <p14:creationId xmlns:p14="http://schemas.microsoft.com/office/powerpoint/2010/main" val="2642438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FF00DCF6-5E08-9E2B-7ECB-C9FF74A63E68}"/>
              </a:ext>
            </a:extLst>
          </p:cNvPr>
          <p:cNvSpPr>
            <a:spLocks noGrp="1" noChangeArrowheads="1"/>
          </p:cNvSpPr>
          <p:nvPr>
            <p:ph type="title"/>
          </p:nvPr>
        </p:nvSpPr>
        <p:spPr>
          <a:xfrm>
            <a:off x="1524000" y="228600"/>
            <a:ext cx="9144000" cy="1143000"/>
          </a:xfrm>
        </p:spPr>
        <p:txBody>
          <a:bodyPr>
            <a:normAutofit fontScale="90000"/>
          </a:bodyPr>
          <a:lstStyle/>
          <a:p>
            <a:pPr algn="ctr" eaLnBrk="1" hangingPunct="1"/>
            <a:r>
              <a:rPr lang="en-US" altLang="en-IL" dirty="0"/>
              <a:t>Word frequencies counted by Morgenthaler</a:t>
            </a:r>
            <a:br>
              <a:rPr lang="en-US" altLang="en-IL" dirty="0"/>
            </a:br>
            <a:r>
              <a:rPr lang="en-US" altLang="en-IL" dirty="0"/>
              <a:t>note “</a:t>
            </a:r>
            <a:r>
              <a:rPr lang="en-US" altLang="en-IL" dirty="0" err="1">
                <a:solidFill>
                  <a:srgbClr val="FF0000"/>
                </a:solidFill>
              </a:rPr>
              <a:t>euthus</a:t>
            </a:r>
            <a:r>
              <a:rPr lang="en-US" altLang="en-IL" dirty="0"/>
              <a:t>” as an adverb</a:t>
            </a:r>
            <a:endParaRPr lang="fi-FI" altLang="en-IL" dirty="0"/>
          </a:p>
        </p:txBody>
      </p:sp>
      <p:pic>
        <p:nvPicPr>
          <p:cNvPr id="110594" name="Picture 3" descr="scan001001">
            <a:extLst>
              <a:ext uri="{FF2B5EF4-FFF2-40B4-BE49-F238E27FC236}">
                <a16:creationId xmlns:a16="http://schemas.microsoft.com/office/drawing/2014/main" id="{D2ACCBD4-EF00-B5A6-C4FB-9F2B45706D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4267" b="13785"/>
          <a:stretch>
            <a:fillRect/>
          </a:stretch>
        </p:blipFill>
        <p:spPr>
          <a:xfrm>
            <a:off x="1338805" y="1602137"/>
            <a:ext cx="9144000" cy="4830763"/>
          </a:xfrm>
        </p:spPr>
      </p:pic>
      <p:sp>
        <p:nvSpPr>
          <p:cNvPr id="2" name="Right Arrow 1">
            <a:extLst>
              <a:ext uri="{FF2B5EF4-FFF2-40B4-BE49-F238E27FC236}">
                <a16:creationId xmlns:a16="http://schemas.microsoft.com/office/drawing/2014/main" id="{D43F7889-E6BF-D6F8-42CD-382389CD68EB}"/>
              </a:ext>
            </a:extLst>
          </p:cNvPr>
          <p:cNvSpPr/>
          <p:nvPr/>
        </p:nvSpPr>
        <p:spPr>
          <a:xfrm>
            <a:off x="545592" y="2641600"/>
            <a:ext cx="978408" cy="210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409631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ADD6-FA6A-AEB3-F91D-377C7C6837F6}"/>
              </a:ext>
            </a:extLst>
          </p:cNvPr>
          <p:cNvSpPr>
            <a:spLocks noGrp="1"/>
          </p:cNvSpPr>
          <p:nvPr>
            <p:ph type="title"/>
          </p:nvPr>
        </p:nvSpPr>
        <p:spPr>
          <a:xfrm>
            <a:off x="701230" y="1043894"/>
            <a:ext cx="10515600" cy="3404734"/>
          </a:xfrm>
        </p:spPr>
        <p:txBody>
          <a:bodyPr>
            <a:normAutofit fontScale="90000"/>
          </a:bodyPr>
          <a:lstStyle/>
          <a:p>
            <a:pPr algn="ctr"/>
            <a:r>
              <a:rPr lang="en-US" dirty="0"/>
              <a:t>E</a:t>
            </a:r>
            <a:r>
              <a:rPr lang="en-IL" dirty="0"/>
              <a:t>uthus =“and immediately”</a:t>
            </a:r>
            <a:br>
              <a:rPr lang="en-IL" dirty="0"/>
            </a:br>
            <a:r>
              <a:rPr lang="en-IL" dirty="0"/>
              <a:t> </a:t>
            </a:r>
            <a:br>
              <a:rPr lang="en-IL" dirty="0"/>
            </a:br>
            <a:r>
              <a:rPr lang="en-IL" dirty="0"/>
              <a:t>1 time in Luke</a:t>
            </a:r>
            <a:br>
              <a:rPr lang="en-IL" dirty="0"/>
            </a:br>
            <a:br>
              <a:rPr lang="en-IL" dirty="0"/>
            </a:br>
            <a:r>
              <a:rPr lang="en-IL" dirty="0"/>
              <a:t>42 times in Mark!</a:t>
            </a:r>
            <a:br>
              <a:rPr lang="en-IL" dirty="0"/>
            </a:br>
            <a:r>
              <a:rPr lang="en-IL" dirty="0"/>
              <a:t>					</a:t>
            </a:r>
          </a:p>
        </p:txBody>
      </p:sp>
    </p:spTree>
    <p:extLst>
      <p:ext uri="{BB962C8B-B14F-4D97-AF65-F5344CB8AC3E}">
        <p14:creationId xmlns:p14="http://schemas.microsoft.com/office/powerpoint/2010/main" val="2616849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B48B-7C90-E245-3BB9-937AD1FF762A}"/>
              </a:ext>
            </a:extLst>
          </p:cNvPr>
          <p:cNvSpPr>
            <a:spLocks noGrp="1"/>
          </p:cNvSpPr>
          <p:nvPr>
            <p:ph type="title"/>
          </p:nvPr>
        </p:nvSpPr>
        <p:spPr>
          <a:xfrm>
            <a:off x="902494" y="1385888"/>
            <a:ext cx="10515600" cy="1193005"/>
          </a:xfrm>
        </p:spPr>
        <p:txBody>
          <a:bodyPr>
            <a:normAutofit fontScale="90000"/>
          </a:bodyPr>
          <a:lstStyle/>
          <a:p>
            <a:pPr algn="ctr"/>
            <a:r>
              <a:rPr lang="en-IL" sz="4000" dirty="0"/>
              <a:t>Mark’s speeded-up record is </a:t>
            </a:r>
            <a:br>
              <a:rPr lang="en-IL" sz="4000" dirty="0"/>
            </a:br>
            <a:r>
              <a:rPr lang="en-IL" sz="4000" dirty="0">
                <a:solidFill>
                  <a:srgbClr val="FF0000"/>
                </a:solidFill>
              </a:rPr>
              <a:t>more dramatic </a:t>
            </a:r>
            <a:r>
              <a:rPr lang="en-IL" sz="4000" dirty="0"/>
              <a:t>than Luke</a:t>
            </a:r>
            <a:br>
              <a:rPr lang="en-IL" sz="4000" dirty="0"/>
            </a:br>
            <a:br>
              <a:rPr lang="en-IL" sz="4000" dirty="0"/>
            </a:br>
            <a:r>
              <a:rPr lang="en-IL" dirty="0"/>
              <a:t>But WHY:?</a:t>
            </a:r>
            <a:br>
              <a:rPr lang="en-IL" dirty="0"/>
            </a:br>
            <a:br>
              <a:rPr lang="en-IL" dirty="0"/>
            </a:br>
            <a:br>
              <a:rPr lang="en-IL" dirty="0"/>
            </a:br>
            <a:endParaRPr lang="en-IL" dirty="0"/>
          </a:p>
        </p:txBody>
      </p:sp>
      <p:sp>
        <p:nvSpPr>
          <p:cNvPr id="3" name="Content Placeholder 2">
            <a:extLst>
              <a:ext uri="{FF2B5EF4-FFF2-40B4-BE49-F238E27FC236}">
                <a16:creationId xmlns:a16="http://schemas.microsoft.com/office/drawing/2014/main" id="{456941DB-2499-BC5F-A6D5-10ACB89B90EE}"/>
              </a:ext>
            </a:extLst>
          </p:cNvPr>
          <p:cNvSpPr>
            <a:spLocks noGrp="1"/>
          </p:cNvSpPr>
          <p:nvPr>
            <p:ph idx="1"/>
          </p:nvPr>
        </p:nvSpPr>
        <p:spPr>
          <a:xfrm>
            <a:off x="838200" y="1735195"/>
            <a:ext cx="10515600" cy="4351338"/>
          </a:xfrm>
        </p:spPr>
        <p:txBody>
          <a:bodyPr/>
          <a:lstStyle/>
          <a:p>
            <a:pPr marL="0" indent="0">
              <a:buNone/>
            </a:pPr>
            <a:endParaRPr lang="en-IL" dirty="0"/>
          </a:p>
          <a:p>
            <a:pPr marL="0" indent="0" algn="ctr">
              <a:buNone/>
            </a:pPr>
            <a:endParaRPr lang="en-IL" dirty="0"/>
          </a:p>
          <a:p>
            <a:pPr marL="0" indent="0" algn="ctr">
              <a:buNone/>
            </a:pPr>
            <a:r>
              <a:rPr lang="en-IL" dirty="0"/>
              <a:t>Mark is the only writer who entitles his work as being </a:t>
            </a:r>
          </a:p>
          <a:p>
            <a:pPr marL="0" indent="0" algn="ctr">
              <a:buNone/>
            </a:pPr>
            <a:r>
              <a:rPr lang="en-IL" sz="4000" dirty="0"/>
              <a:t>the “Gospel” = </a:t>
            </a:r>
            <a:r>
              <a:rPr lang="en-IL" sz="4000" dirty="0">
                <a:solidFill>
                  <a:srgbClr val="FF0000"/>
                </a:solidFill>
              </a:rPr>
              <a:t>Good News!</a:t>
            </a:r>
          </a:p>
          <a:p>
            <a:pPr marL="0" indent="0" algn="ctr">
              <a:buNone/>
            </a:pPr>
            <a:r>
              <a:rPr lang="en-US" sz="4000" dirty="0"/>
              <a:t>a</a:t>
            </a:r>
            <a:r>
              <a:rPr lang="en-IL" sz="4000" dirty="0"/>
              <a:t>bout which he is excited!</a:t>
            </a:r>
          </a:p>
        </p:txBody>
      </p:sp>
    </p:spTree>
    <p:extLst>
      <p:ext uri="{BB962C8B-B14F-4D97-AF65-F5344CB8AC3E}">
        <p14:creationId xmlns:p14="http://schemas.microsoft.com/office/powerpoint/2010/main" val="1695830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9A14-15B6-0FDE-770E-043C503CA67F}"/>
              </a:ext>
            </a:extLst>
          </p:cNvPr>
          <p:cNvSpPr>
            <a:spLocks noGrp="1"/>
          </p:cNvSpPr>
          <p:nvPr>
            <p:ph type="title"/>
          </p:nvPr>
        </p:nvSpPr>
        <p:spPr>
          <a:xfrm>
            <a:off x="731668" y="480534"/>
            <a:ext cx="10515600" cy="4224630"/>
          </a:xfrm>
        </p:spPr>
        <p:txBody>
          <a:bodyPr>
            <a:normAutofit/>
          </a:bodyPr>
          <a:lstStyle/>
          <a:p>
            <a:pPr algn="ctr"/>
            <a:r>
              <a:rPr lang="en-IL" dirty="0"/>
              <a:t>So much for publically observable</a:t>
            </a:r>
            <a:br>
              <a:rPr lang="en-IL" dirty="0"/>
            </a:br>
            <a:r>
              <a:rPr lang="en-IL" dirty="0"/>
              <a:t>FACTS</a:t>
            </a:r>
            <a:br>
              <a:rPr lang="en-IL" dirty="0">
                <a:solidFill>
                  <a:srgbClr val="FF0000"/>
                </a:solidFill>
              </a:rPr>
            </a:br>
            <a:br>
              <a:rPr lang="en-IL" dirty="0">
                <a:solidFill>
                  <a:srgbClr val="FF0000"/>
                </a:solidFill>
              </a:rPr>
            </a:br>
            <a:r>
              <a:rPr lang="en-IL" dirty="0"/>
              <a:t>Now back to </a:t>
            </a:r>
            <a:br>
              <a:rPr lang="en-IL" dirty="0"/>
            </a:br>
            <a:r>
              <a:rPr lang="en-IL" dirty="0">
                <a:solidFill>
                  <a:srgbClr val="FF0000"/>
                </a:solidFill>
              </a:rPr>
              <a:t>THEORY</a:t>
            </a:r>
          </a:p>
        </p:txBody>
      </p:sp>
    </p:spTree>
    <p:extLst>
      <p:ext uri="{BB962C8B-B14F-4D97-AF65-F5344CB8AC3E}">
        <p14:creationId xmlns:p14="http://schemas.microsoft.com/office/powerpoint/2010/main" val="857456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497D-C9E4-EAE8-188B-8381D16EDBB3}"/>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8124793C-AEA7-7255-A1DD-D73EC45E5505}"/>
              </a:ext>
            </a:extLst>
          </p:cNvPr>
          <p:cNvSpPr>
            <a:spLocks noGrp="1"/>
          </p:cNvSpPr>
          <p:nvPr>
            <p:ph idx="1"/>
          </p:nvPr>
        </p:nvSpPr>
        <p:spPr/>
        <p:txBody>
          <a:bodyPr/>
          <a:lstStyle/>
          <a:p>
            <a:endParaRPr lang="en-IL"/>
          </a:p>
        </p:txBody>
      </p:sp>
    </p:spTree>
    <p:extLst>
      <p:ext uri="{BB962C8B-B14F-4D97-AF65-F5344CB8AC3E}">
        <p14:creationId xmlns:p14="http://schemas.microsoft.com/office/powerpoint/2010/main" val="732422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0B85-E7BE-4D48-3286-E08F8376C102}"/>
              </a:ext>
            </a:extLst>
          </p:cNvPr>
          <p:cNvSpPr>
            <a:spLocks noGrp="1"/>
          </p:cNvSpPr>
          <p:nvPr>
            <p:ph type="title"/>
          </p:nvPr>
        </p:nvSpPr>
        <p:spPr>
          <a:xfrm>
            <a:off x="162553" y="553518"/>
            <a:ext cx="11866894" cy="5963520"/>
          </a:xfrm>
        </p:spPr>
        <p:txBody>
          <a:bodyPr>
            <a:normAutofit fontScale="90000"/>
          </a:bodyPr>
          <a:lstStyle/>
          <a:p>
            <a:r>
              <a:rPr lang="en-IL" dirty="0"/>
              <a:t>Outline of the presentation:</a:t>
            </a:r>
            <a:br>
              <a:rPr lang="en-IL" dirty="0"/>
            </a:br>
            <a:br>
              <a:rPr lang="en-IL" dirty="0"/>
            </a:br>
            <a:r>
              <a:rPr lang="en-IL" dirty="0"/>
              <a:t>Brief introduction to the ”SYNOPTIC PROBLEM”</a:t>
            </a:r>
            <a:br>
              <a:rPr lang="en-IL" dirty="0"/>
            </a:br>
            <a:br>
              <a:rPr lang="en-IL" dirty="0"/>
            </a:br>
            <a:r>
              <a:rPr lang="en-IL" dirty="0"/>
              <a:t>l. </a:t>
            </a:r>
            <a:r>
              <a:rPr lang="en-US" dirty="0"/>
              <a:t>T</a:t>
            </a:r>
            <a:r>
              <a:rPr lang="en-IL" dirty="0"/>
              <a:t>he objective </a:t>
            </a:r>
            <a:r>
              <a:rPr lang="en-IL" b="1" dirty="0"/>
              <a:t>FACTS</a:t>
            </a:r>
            <a:r>
              <a:rPr lang="en-IL" dirty="0"/>
              <a:t> to be explained</a:t>
            </a:r>
            <a:br>
              <a:rPr lang="en-IL" dirty="0"/>
            </a:br>
            <a:r>
              <a:rPr lang="en-IL" dirty="0"/>
              <a:t>ll. </a:t>
            </a:r>
            <a:r>
              <a:rPr lang="en-IL" dirty="0">
                <a:solidFill>
                  <a:srgbClr val="FF0000"/>
                </a:solidFill>
              </a:rPr>
              <a:t>The relevance of </a:t>
            </a:r>
            <a:r>
              <a:rPr lang="en-IL" b="1" dirty="0">
                <a:solidFill>
                  <a:srgbClr val="FF0000"/>
                </a:solidFill>
              </a:rPr>
              <a:t>TARGUMISTIC STYLE </a:t>
            </a:r>
            <a:r>
              <a:rPr lang="en-IL" dirty="0">
                <a:solidFill>
                  <a:srgbClr val="FF0000"/>
                </a:solidFill>
              </a:rPr>
              <a:t>of 1st century</a:t>
            </a:r>
            <a:br>
              <a:rPr lang="en-IL" dirty="0"/>
            </a:br>
            <a:r>
              <a:rPr lang="en-IL" dirty="0"/>
              <a:t>III. The significance of </a:t>
            </a:r>
            <a:r>
              <a:rPr lang="en-IL" b="1" dirty="0"/>
              <a:t>HEBRAISMS</a:t>
            </a:r>
            <a:r>
              <a:rPr lang="en-IL" dirty="0"/>
              <a:t> in Greek</a:t>
            </a:r>
            <a:br>
              <a:rPr lang="en-IL" dirty="0"/>
            </a:br>
            <a:r>
              <a:rPr lang="en-IL" dirty="0"/>
              <a:t>lV. The possibility of </a:t>
            </a:r>
            <a:r>
              <a:rPr lang="en-IL" b="1" dirty="0"/>
              <a:t>STATISTICAL PROOF</a:t>
            </a:r>
            <a:br>
              <a:rPr lang="en-IL" dirty="0"/>
            </a:br>
            <a:r>
              <a:rPr lang="en-IL" dirty="0"/>
              <a:t>V. The relevance of the </a:t>
            </a:r>
            <a:r>
              <a:rPr lang="en-IL" b="1" dirty="0"/>
              <a:t>EXTERNAL HISTORICAL CONTEXT</a:t>
            </a:r>
            <a:br>
              <a:rPr lang="en-IL" b="1" dirty="0"/>
            </a:br>
            <a:br>
              <a:rPr lang="en-IL" dirty="0"/>
            </a:br>
            <a:r>
              <a:rPr lang="en-IL" dirty="0"/>
              <a:t>Conclusions</a:t>
            </a:r>
          </a:p>
        </p:txBody>
      </p:sp>
    </p:spTree>
    <p:extLst>
      <p:ext uri="{BB962C8B-B14F-4D97-AF65-F5344CB8AC3E}">
        <p14:creationId xmlns:p14="http://schemas.microsoft.com/office/powerpoint/2010/main" val="3743867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E4F8791-530B-AA99-114C-F299DEC9FE73}"/>
              </a:ext>
            </a:extLst>
          </p:cNvPr>
          <p:cNvSpPr>
            <a:spLocks noGrp="1" noChangeArrowheads="1"/>
          </p:cNvSpPr>
          <p:nvPr>
            <p:ph type="title"/>
          </p:nvPr>
        </p:nvSpPr>
        <p:spPr>
          <a:xfrm>
            <a:off x="1981200" y="274638"/>
            <a:ext cx="8229600" cy="4373562"/>
          </a:xfrm>
        </p:spPr>
        <p:txBody>
          <a:bodyPr/>
          <a:lstStyle/>
          <a:p>
            <a:pPr algn="ctr" eaLnBrk="1" hangingPunct="1"/>
            <a:r>
              <a:rPr lang="en-US" altLang="en-IL" dirty="0"/>
              <a:t>What is the Academic Problem</a:t>
            </a:r>
            <a:br>
              <a:rPr lang="en-US" altLang="en-IL" dirty="0"/>
            </a:br>
            <a:r>
              <a:rPr lang="en-US" altLang="en-IL" dirty="0"/>
              <a:t>called</a:t>
            </a:r>
            <a:br>
              <a:rPr lang="en-US" altLang="en-IL" dirty="0"/>
            </a:br>
            <a:r>
              <a:rPr lang="en-US" altLang="en-IL" dirty="0"/>
              <a:t>the </a:t>
            </a:r>
            <a:r>
              <a:rPr lang="en-US" altLang="en-US" dirty="0">
                <a:solidFill>
                  <a:srgbClr val="FF0000"/>
                </a:solidFill>
              </a:rPr>
              <a:t>“</a:t>
            </a:r>
            <a:r>
              <a:rPr lang="en-US" altLang="ja-JP" dirty="0">
                <a:solidFill>
                  <a:srgbClr val="FF0066"/>
                </a:solidFill>
              </a:rPr>
              <a:t>SYNOPTIC” </a:t>
            </a:r>
            <a:r>
              <a:rPr lang="en-US" altLang="ja-JP" dirty="0">
                <a:solidFill>
                  <a:schemeClr val="tx1"/>
                </a:solidFill>
              </a:rPr>
              <a:t>PROBLEM</a:t>
            </a:r>
            <a:r>
              <a:rPr lang="en-US" altLang="ja-JP" dirty="0"/>
              <a:t>?</a:t>
            </a:r>
            <a:br>
              <a:rPr lang="en-US" altLang="ja-JP" dirty="0"/>
            </a:br>
            <a:r>
              <a:rPr lang="en-US" altLang="ja-JP" dirty="0"/>
              <a:t>Syn = together</a:t>
            </a:r>
            <a:br>
              <a:rPr lang="en-US" altLang="ja-JP" dirty="0"/>
            </a:br>
            <a:r>
              <a:rPr lang="en-US" altLang="ja-JP" dirty="0"/>
              <a:t>optic = seeing</a:t>
            </a:r>
            <a:endParaRPr lang="fi-FI" altLang="en-IL"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01E0-A4F7-28D2-A2F1-F2D482CC5C05}"/>
              </a:ext>
            </a:extLst>
          </p:cNvPr>
          <p:cNvSpPr>
            <a:spLocks noGrp="1"/>
          </p:cNvSpPr>
          <p:nvPr>
            <p:ph type="title"/>
          </p:nvPr>
        </p:nvSpPr>
        <p:spPr>
          <a:xfrm>
            <a:off x="838200" y="365125"/>
            <a:ext cx="10515600" cy="5517275"/>
          </a:xfrm>
        </p:spPr>
        <p:txBody>
          <a:bodyPr>
            <a:normAutofit fontScale="90000"/>
          </a:bodyPr>
          <a:lstStyle/>
          <a:p>
            <a:pPr algn="ctr"/>
            <a:r>
              <a:rPr lang="en-IL" dirty="0"/>
              <a:t>FACTS </a:t>
            </a:r>
            <a:br>
              <a:rPr lang="en-IL" dirty="0"/>
            </a:br>
            <a:r>
              <a:rPr lang="en-IL" dirty="0"/>
              <a:t>have been noted</a:t>
            </a:r>
            <a:br>
              <a:rPr lang="en-IL" dirty="0"/>
            </a:br>
            <a:br>
              <a:rPr lang="en-IL" dirty="0"/>
            </a:br>
            <a:r>
              <a:rPr lang="en-IL" dirty="0"/>
              <a:t>now</a:t>
            </a:r>
            <a:br>
              <a:rPr lang="en-IL" dirty="0"/>
            </a:br>
            <a:r>
              <a:rPr lang="en-IL" dirty="0">
                <a:solidFill>
                  <a:srgbClr val="FF0000"/>
                </a:solidFill>
              </a:rPr>
              <a:t>EXPLANATION</a:t>
            </a:r>
            <a:br>
              <a:rPr lang="en-IL" dirty="0"/>
            </a:br>
            <a:r>
              <a:rPr lang="en-IL" dirty="0"/>
              <a:t>begins</a:t>
            </a:r>
            <a:br>
              <a:rPr lang="en-IL" dirty="0"/>
            </a:br>
            <a:br>
              <a:rPr lang="en-IL" dirty="0"/>
            </a:br>
            <a:r>
              <a:rPr lang="en-IL" dirty="0"/>
              <a:t>A THEORY</a:t>
            </a:r>
            <a:br>
              <a:rPr lang="en-IL" dirty="0"/>
            </a:br>
            <a:r>
              <a:rPr lang="en-IL" dirty="0"/>
              <a:t>to be justified</a:t>
            </a:r>
          </a:p>
        </p:txBody>
      </p:sp>
      <p:sp>
        <p:nvSpPr>
          <p:cNvPr id="3" name="Content Placeholder 2">
            <a:extLst>
              <a:ext uri="{FF2B5EF4-FFF2-40B4-BE49-F238E27FC236}">
                <a16:creationId xmlns:a16="http://schemas.microsoft.com/office/drawing/2014/main" id="{F0DDF4CE-51E7-6076-62A8-A959E0E32AE8}"/>
              </a:ext>
            </a:extLst>
          </p:cNvPr>
          <p:cNvSpPr>
            <a:spLocks noGrp="1"/>
          </p:cNvSpPr>
          <p:nvPr>
            <p:ph idx="1"/>
          </p:nvPr>
        </p:nvSpPr>
        <p:spPr>
          <a:xfrm>
            <a:off x="960600" y="218880"/>
            <a:ext cx="10515600" cy="5809763"/>
          </a:xfrm>
        </p:spPr>
        <p:txBody>
          <a:bodyPr/>
          <a:lstStyle/>
          <a:p>
            <a:pPr marL="0" indent="0">
              <a:buNone/>
            </a:pPr>
            <a:endParaRPr lang="en-IL" dirty="0"/>
          </a:p>
          <a:p>
            <a:endParaRPr lang="en-IL" dirty="0"/>
          </a:p>
        </p:txBody>
      </p:sp>
    </p:spTree>
    <p:extLst>
      <p:ext uri="{BB962C8B-B14F-4D97-AF65-F5344CB8AC3E}">
        <p14:creationId xmlns:p14="http://schemas.microsoft.com/office/powerpoint/2010/main" val="3634226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6B8F-3A61-4AF1-BE3E-2E5E7F9ED7FF}"/>
              </a:ext>
            </a:extLst>
          </p:cNvPr>
          <p:cNvSpPr>
            <a:spLocks noGrp="1"/>
          </p:cNvSpPr>
          <p:nvPr>
            <p:ph type="title"/>
          </p:nvPr>
        </p:nvSpPr>
        <p:spPr>
          <a:xfrm>
            <a:off x="176463" y="1723046"/>
            <a:ext cx="11839074" cy="1325563"/>
          </a:xfrm>
        </p:spPr>
        <p:txBody>
          <a:bodyPr>
            <a:normAutofit fontScale="90000"/>
          </a:bodyPr>
          <a:lstStyle/>
          <a:p>
            <a:pPr algn="ctr"/>
            <a:r>
              <a:rPr lang="en-IL" dirty="0">
                <a:solidFill>
                  <a:srgbClr val="FF0000"/>
                </a:solidFill>
              </a:rPr>
              <a:t>ll. Theory:</a:t>
            </a:r>
            <a:br>
              <a:rPr lang="en-IL" dirty="0">
                <a:solidFill>
                  <a:srgbClr val="FF0000"/>
                </a:solidFill>
              </a:rPr>
            </a:br>
            <a:br>
              <a:rPr lang="en-IL" dirty="0">
                <a:solidFill>
                  <a:srgbClr val="FF0000"/>
                </a:solidFill>
              </a:rPr>
            </a:br>
            <a:br>
              <a:rPr lang="en-IL" dirty="0">
                <a:solidFill>
                  <a:srgbClr val="FF0000"/>
                </a:solidFill>
              </a:rPr>
            </a:br>
            <a:r>
              <a:rPr lang="en-IL" dirty="0">
                <a:solidFill>
                  <a:srgbClr val="FF0000"/>
                </a:solidFill>
              </a:rPr>
              <a:t>The relevance of context:</a:t>
            </a:r>
            <a:br>
              <a:rPr lang="en-IL" dirty="0">
                <a:solidFill>
                  <a:srgbClr val="FF0000"/>
                </a:solidFill>
              </a:rPr>
            </a:br>
            <a:br>
              <a:rPr lang="en-IL" dirty="0">
                <a:solidFill>
                  <a:srgbClr val="FF0000"/>
                </a:solidFill>
              </a:rPr>
            </a:br>
            <a:r>
              <a:rPr lang="en-IL" b="1" dirty="0">
                <a:solidFill>
                  <a:srgbClr val="FF0000"/>
                </a:solidFill>
              </a:rPr>
              <a:t>TARGUMISTIC STYLE </a:t>
            </a:r>
            <a:br>
              <a:rPr lang="en-IL" b="1" dirty="0">
                <a:solidFill>
                  <a:srgbClr val="FF0000"/>
                </a:solidFill>
              </a:rPr>
            </a:br>
            <a:r>
              <a:rPr lang="en-IL" b="1" dirty="0">
                <a:solidFill>
                  <a:srgbClr val="FF0000"/>
                </a:solidFill>
              </a:rPr>
              <a:t>in</a:t>
            </a:r>
            <a:r>
              <a:rPr lang="en-IL" dirty="0">
                <a:solidFill>
                  <a:srgbClr val="FF0000"/>
                </a:solidFill>
              </a:rPr>
              <a:t> 1st century A.D.</a:t>
            </a:r>
            <a:endParaRPr lang="en-IL" dirty="0"/>
          </a:p>
        </p:txBody>
      </p:sp>
    </p:spTree>
    <p:extLst>
      <p:ext uri="{BB962C8B-B14F-4D97-AF65-F5344CB8AC3E}">
        <p14:creationId xmlns:p14="http://schemas.microsoft.com/office/powerpoint/2010/main" val="4161666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9CDD-6B7B-2E19-C2D6-118D249860C4}"/>
              </a:ext>
            </a:extLst>
          </p:cNvPr>
          <p:cNvSpPr>
            <a:spLocks noGrp="1"/>
          </p:cNvSpPr>
          <p:nvPr>
            <p:ph type="title"/>
          </p:nvPr>
        </p:nvSpPr>
        <p:spPr>
          <a:xfrm>
            <a:off x="838200" y="755741"/>
            <a:ext cx="10515600" cy="3319109"/>
          </a:xfrm>
        </p:spPr>
        <p:txBody>
          <a:bodyPr>
            <a:normAutofit/>
          </a:bodyPr>
          <a:lstStyle/>
          <a:p>
            <a:pPr algn="ctr"/>
            <a:r>
              <a:rPr lang="en-IL" dirty="0"/>
              <a:t>Methodology: </a:t>
            </a:r>
            <a:br>
              <a:rPr lang="en-IL" dirty="0"/>
            </a:br>
            <a:br>
              <a:rPr lang="en-IL" dirty="0"/>
            </a:br>
            <a:r>
              <a:rPr lang="en-IL" dirty="0"/>
              <a:t>CONSIDER </a:t>
            </a:r>
            <a:br>
              <a:rPr lang="en-IL" dirty="0"/>
            </a:br>
            <a:r>
              <a:rPr lang="en-IL" sz="8900" dirty="0">
                <a:solidFill>
                  <a:srgbClr val="FF0000"/>
                </a:solidFill>
              </a:rPr>
              <a:t>CONTEXT.</a:t>
            </a:r>
            <a:endParaRPr lang="en-IL" sz="8900" dirty="0"/>
          </a:p>
        </p:txBody>
      </p:sp>
    </p:spTree>
    <p:extLst>
      <p:ext uri="{BB962C8B-B14F-4D97-AF65-F5344CB8AC3E}">
        <p14:creationId xmlns:p14="http://schemas.microsoft.com/office/powerpoint/2010/main" val="2180261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9AE73-F000-CCBB-9ED6-45E58B6CCBA4}"/>
              </a:ext>
            </a:extLst>
          </p:cNvPr>
          <p:cNvSpPr>
            <a:spLocks noGrp="1"/>
          </p:cNvSpPr>
          <p:nvPr>
            <p:ph type="title"/>
          </p:nvPr>
        </p:nvSpPr>
        <p:spPr>
          <a:xfrm>
            <a:off x="634013" y="371641"/>
            <a:ext cx="10515600" cy="5150270"/>
          </a:xfrm>
        </p:spPr>
        <p:txBody>
          <a:bodyPr>
            <a:normAutofit fontScale="90000"/>
          </a:bodyPr>
          <a:lstStyle/>
          <a:p>
            <a:pPr algn="ctr"/>
            <a:br>
              <a:rPr lang="en-IL" dirty="0"/>
            </a:br>
            <a:r>
              <a:rPr lang="en-IL" b="1" u="sng" dirty="0"/>
              <a:t>WHO,</a:t>
            </a:r>
            <a:r>
              <a:rPr lang="en-IL" dirty="0"/>
              <a:t> </a:t>
            </a:r>
            <a:br>
              <a:rPr lang="en-IL" dirty="0"/>
            </a:br>
            <a:r>
              <a:rPr lang="en-IL" dirty="0">
                <a:solidFill>
                  <a:srgbClr val="FF0000"/>
                </a:solidFill>
              </a:rPr>
              <a:t>IN THOSE DAYS,</a:t>
            </a:r>
            <a:r>
              <a:rPr lang="en-IL" dirty="0"/>
              <a:t> </a:t>
            </a:r>
            <a:r>
              <a:rPr lang="en-IL" dirty="0">
                <a:solidFill>
                  <a:srgbClr val="FF0000"/>
                </a:solidFill>
              </a:rPr>
              <a:t>TWO THOUSAND YEARS AGO, </a:t>
            </a:r>
            <a:br>
              <a:rPr lang="en-IL" dirty="0"/>
            </a:br>
            <a:r>
              <a:rPr lang="en-IL" dirty="0"/>
              <a:t>has this style, in the case of parallel texts,</a:t>
            </a:r>
            <a:br>
              <a:rPr lang="en-IL" dirty="0"/>
            </a:br>
            <a:br>
              <a:rPr lang="en-IL" dirty="0"/>
            </a:br>
            <a:r>
              <a:rPr lang="en-IL" dirty="0"/>
              <a:t>1. to </a:t>
            </a:r>
            <a:r>
              <a:rPr lang="en-IL" b="1" i="1" u="sng" dirty="0"/>
              <a:t>SHORTEN</a:t>
            </a:r>
            <a:r>
              <a:rPr lang="en-IL" dirty="0"/>
              <a:t> a text in overall length</a:t>
            </a:r>
            <a:br>
              <a:rPr lang="en-IL" dirty="0"/>
            </a:br>
            <a:r>
              <a:rPr lang="en-IL" dirty="0"/>
              <a:t>2. to </a:t>
            </a:r>
            <a:r>
              <a:rPr lang="en-IL" b="1" i="1" u="sng" dirty="0"/>
              <a:t>EXPAND </a:t>
            </a:r>
            <a:r>
              <a:rPr lang="en-IL" dirty="0"/>
              <a:t>the text</a:t>
            </a:r>
            <a:br>
              <a:rPr lang="en-IL" dirty="0"/>
            </a:br>
            <a:r>
              <a:rPr lang="en-IL" dirty="0"/>
              <a:t>(within that limited selection)</a:t>
            </a:r>
            <a:br>
              <a:rPr lang="en-IL" dirty="0"/>
            </a:br>
            <a:br>
              <a:rPr lang="en-IL" dirty="0"/>
            </a:br>
            <a:r>
              <a:rPr lang="en-IL" dirty="0"/>
              <a:t>because of the aim of </a:t>
            </a:r>
            <a:r>
              <a:rPr lang="en-IL" b="1" i="1" u="sng" dirty="0">
                <a:solidFill>
                  <a:srgbClr val="FF0000"/>
                </a:solidFill>
              </a:rPr>
              <a:t>DRAMATIZATION</a:t>
            </a:r>
            <a:r>
              <a:rPr lang="en-IL" dirty="0"/>
              <a:t>?</a:t>
            </a:r>
          </a:p>
        </p:txBody>
      </p:sp>
    </p:spTree>
    <p:extLst>
      <p:ext uri="{BB962C8B-B14F-4D97-AF65-F5344CB8AC3E}">
        <p14:creationId xmlns:p14="http://schemas.microsoft.com/office/powerpoint/2010/main" val="2036642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A0DC-98D8-F825-2AAE-61EB800E5AC8}"/>
              </a:ext>
            </a:extLst>
          </p:cNvPr>
          <p:cNvSpPr>
            <a:spLocks noGrp="1"/>
          </p:cNvSpPr>
          <p:nvPr>
            <p:ph type="title"/>
          </p:nvPr>
        </p:nvSpPr>
        <p:spPr>
          <a:xfrm>
            <a:off x="767178" y="-132025"/>
            <a:ext cx="10515600" cy="4952599"/>
          </a:xfrm>
        </p:spPr>
        <p:txBody>
          <a:bodyPr>
            <a:normAutofit/>
          </a:bodyPr>
          <a:lstStyle/>
          <a:p>
            <a:pPr algn="ctr"/>
            <a:r>
              <a:rPr lang="en-IL" dirty="0"/>
              <a:t>Is a theory available</a:t>
            </a:r>
            <a:br>
              <a:rPr lang="en-IL" dirty="0"/>
            </a:br>
            <a:r>
              <a:rPr lang="en-IL" dirty="0"/>
              <a:t>which is</a:t>
            </a:r>
            <a:br>
              <a:rPr lang="en-IL" dirty="0"/>
            </a:br>
            <a:br>
              <a:rPr lang="en-IL" dirty="0"/>
            </a:br>
            <a:r>
              <a:rPr lang="en-IL" dirty="0">
                <a:solidFill>
                  <a:srgbClr val="FF0000"/>
                </a:solidFill>
              </a:rPr>
              <a:t>supported by the facts? </a:t>
            </a:r>
            <a:br>
              <a:rPr lang="en-IL" dirty="0"/>
            </a:br>
            <a:endParaRPr lang="en-IL" dirty="0"/>
          </a:p>
        </p:txBody>
      </p:sp>
    </p:spTree>
    <p:extLst>
      <p:ext uri="{BB962C8B-B14F-4D97-AF65-F5344CB8AC3E}">
        <p14:creationId xmlns:p14="http://schemas.microsoft.com/office/powerpoint/2010/main" val="791812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16D6990D-6D1F-BCFB-0C07-9AA00B89FA31}"/>
              </a:ext>
            </a:extLst>
          </p:cNvPr>
          <p:cNvSpPr>
            <a:spLocks noGrp="1" noChangeArrowheads="1"/>
          </p:cNvSpPr>
          <p:nvPr>
            <p:ph type="title"/>
          </p:nvPr>
        </p:nvSpPr>
        <p:spPr>
          <a:xfrm>
            <a:off x="880533" y="1132260"/>
            <a:ext cx="10430933" cy="4629347"/>
          </a:xfrm>
        </p:spPr>
        <p:txBody>
          <a:bodyPr>
            <a:normAutofit/>
          </a:bodyPr>
          <a:lstStyle/>
          <a:p>
            <a:pPr algn="ctr"/>
            <a:r>
              <a:rPr lang="en-US" altLang="en-IL" dirty="0"/>
              <a:t>Theory:</a:t>
            </a:r>
            <a:br>
              <a:rPr lang="en-US" altLang="en-IL" dirty="0"/>
            </a:br>
            <a:r>
              <a:rPr lang="en-US" altLang="en-IL" dirty="0"/>
              <a:t>A Jewish solution to the Synoptic Problem:</a:t>
            </a:r>
            <a:br>
              <a:rPr lang="en-US" altLang="en-IL" dirty="0"/>
            </a:br>
            <a:br>
              <a:rPr lang="en-US" altLang="en-IL" dirty="0"/>
            </a:br>
            <a:r>
              <a:rPr lang="en-US" altLang="en-IL" dirty="0">
                <a:solidFill>
                  <a:srgbClr val="FF0000"/>
                </a:solidFill>
              </a:rPr>
              <a:t>MARK, as an early Jewish “Targumist”</a:t>
            </a:r>
            <a:br>
              <a:rPr lang="en-US" altLang="en-IL" dirty="0">
                <a:solidFill>
                  <a:srgbClr val="FF0000"/>
                </a:solidFill>
              </a:rPr>
            </a:br>
            <a:br>
              <a:rPr lang="en-US" altLang="en-IL" dirty="0">
                <a:solidFill>
                  <a:srgbClr val="FF0000"/>
                </a:solidFill>
              </a:rPr>
            </a:br>
            <a:endParaRPr lang="en-US" altLang="en-IL" sz="3100" dirty="0"/>
          </a:p>
        </p:txBody>
      </p:sp>
      <p:sp>
        <p:nvSpPr>
          <p:cNvPr id="134146" name="Rectangle 3">
            <a:extLst>
              <a:ext uri="{FF2B5EF4-FFF2-40B4-BE49-F238E27FC236}">
                <a16:creationId xmlns:a16="http://schemas.microsoft.com/office/drawing/2014/main" id="{D0722491-164D-19FC-A7C1-D63E86DBFACF}"/>
              </a:ext>
            </a:extLst>
          </p:cNvPr>
          <p:cNvSpPr>
            <a:spLocks noGrp="1" noChangeArrowheads="1"/>
          </p:cNvSpPr>
          <p:nvPr>
            <p:ph type="body" idx="1"/>
          </p:nvPr>
        </p:nvSpPr>
        <p:spPr>
          <a:xfrm>
            <a:off x="2140998" y="5987149"/>
            <a:ext cx="8229600" cy="3520773"/>
          </a:xfrm>
        </p:spPr>
        <p:txBody>
          <a:bodyPr/>
          <a:lstStyle/>
          <a:p>
            <a:pPr marL="0" indent="0" algn="ctr">
              <a:buNone/>
            </a:pPr>
            <a:endParaRPr lang="en-US" altLang="en-IL" dirty="0"/>
          </a:p>
          <a:p>
            <a:pPr marL="0" indent="0" algn="ctr">
              <a:buNone/>
            </a:pPr>
            <a:endParaRPr lang="en-US" altLang="en-IL" dirty="0"/>
          </a:p>
          <a:p>
            <a:pPr marL="0" indent="0" algn="ctr">
              <a:buNone/>
            </a:pPr>
            <a:endParaRPr lang="en-US" altLang="en-IL" dirty="0"/>
          </a:p>
        </p:txBody>
      </p:sp>
    </p:spTree>
    <p:extLst>
      <p:ext uri="{BB962C8B-B14F-4D97-AF65-F5344CB8AC3E}">
        <p14:creationId xmlns:p14="http://schemas.microsoft.com/office/powerpoint/2010/main" val="2350131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FE39-AD8E-E6BD-B129-F7A40842826F}"/>
              </a:ext>
            </a:extLst>
          </p:cNvPr>
          <p:cNvSpPr>
            <a:spLocks noGrp="1"/>
          </p:cNvSpPr>
          <p:nvPr>
            <p:ph type="title"/>
          </p:nvPr>
        </p:nvSpPr>
        <p:spPr/>
        <p:txBody>
          <a:bodyPr/>
          <a:lstStyle/>
          <a:p>
            <a:pPr algn="ctr"/>
            <a:r>
              <a:rPr lang="en-IL" dirty="0"/>
              <a:t>Definitions of Targum</a:t>
            </a:r>
          </a:p>
        </p:txBody>
      </p:sp>
      <p:sp>
        <p:nvSpPr>
          <p:cNvPr id="3" name="Content Placeholder 2">
            <a:extLst>
              <a:ext uri="{FF2B5EF4-FFF2-40B4-BE49-F238E27FC236}">
                <a16:creationId xmlns:a16="http://schemas.microsoft.com/office/drawing/2014/main" id="{D3F718EF-F34E-9347-B2E2-A77DCEE5431C}"/>
              </a:ext>
            </a:extLst>
          </p:cNvPr>
          <p:cNvSpPr>
            <a:spLocks noGrp="1"/>
          </p:cNvSpPr>
          <p:nvPr>
            <p:ph idx="1"/>
          </p:nvPr>
        </p:nvSpPr>
        <p:spPr>
          <a:xfrm>
            <a:off x="838200" y="1690688"/>
            <a:ext cx="10515600" cy="4351338"/>
          </a:xfrm>
        </p:spPr>
        <p:txBody>
          <a:bodyPr/>
          <a:lstStyle/>
          <a:p>
            <a:pPr marL="0" indent="0" algn="ctr">
              <a:buNone/>
            </a:pPr>
            <a:r>
              <a:rPr lang="en-US" dirty="0"/>
              <a:t>Oxford: </a:t>
            </a:r>
          </a:p>
          <a:p>
            <a:pPr marL="0" indent="0">
              <a:buNone/>
            </a:pPr>
            <a:r>
              <a:rPr lang="en-US" dirty="0"/>
              <a:t>N</a:t>
            </a:r>
            <a:r>
              <a:rPr lang="en-IL" dirty="0"/>
              <a:t>oun: </a:t>
            </a:r>
          </a:p>
          <a:p>
            <a:pPr marL="0" indent="0" algn="ctr">
              <a:buNone/>
            </a:pPr>
            <a:r>
              <a:rPr lang="en-IL" dirty="0"/>
              <a:t>an ancient Aramaic paraphrase or interpretation of the Hebrew Bible,</a:t>
            </a:r>
          </a:p>
          <a:p>
            <a:pPr marL="0" indent="0" algn="ctr">
              <a:buNone/>
            </a:pPr>
            <a:r>
              <a:rPr lang="en-IL" dirty="0"/>
              <a:t> of a type made from about the </a:t>
            </a:r>
            <a:r>
              <a:rPr lang="en-IL" dirty="0">
                <a:solidFill>
                  <a:srgbClr val="FF0000"/>
                </a:solidFill>
              </a:rPr>
              <a:t>1st century AD </a:t>
            </a:r>
          </a:p>
          <a:p>
            <a:pPr marL="0" indent="0" algn="ctr">
              <a:buNone/>
            </a:pPr>
            <a:r>
              <a:rPr lang="en-IL" dirty="0"/>
              <a:t>when Hebrew was declining as a spoken language.</a:t>
            </a:r>
          </a:p>
          <a:p>
            <a:endParaRPr lang="en-IL" dirty="0"/>
          </a:p>
        </p:txBody>
      </p:sp>
    </p:spTree>
    <p:extLst>
      <p:ext uri="{BB962C8B-B14F-4D97-AF65-F5344CB8AC3E}">
        <p14:creationId xmlns:p14="http://schemas.microsoft.com/office/powerpoint/2010/main" val="575454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DD34-5553-3C10-33A4-9E2E44B119D3}"/>
              </a:ext>
            </a:extLst>
          </p:cNvPr>
          <p:cNvSpPr>
            <a:spLocks noGrp="1"/>
          </p:cNvSpPr>
          <p:nvPr>
            <p:ph type="title"/>
          </p:nvPr>
        </p:nvSpPr>
        <p:spPr/>
        <p:txBody>
          <a:bodyPr>
            <a:normAutofit/>
          </a:bodyPr>
          <a:lstStyle/>
          <a:p>
            <a:pPr algn="ctr"/>
            <a:r>
              <a:rPr lang="en-IL" dirty="0"/>
              <a:t>Definitions of Targum</a:t>
            </a:r>
          </a:p>
        </p:txBody>
      </p:sp>
      <p:sp>
        <p:nvSpPr>
          <p:cNvPr id="3" name="Content Placeholder 2">
            <a:extLst>
              <a:ext uri="{FF2B5EF4-FFF2-40B4-BE49-F238E27FC236}">
                <a16:creationId xmlns:a16="http://schemas.microsoft.com/office/drawing/2014/main" id="{F4FB3858-AA5E-69FC-B98C-4D5E7682A3B7}"/>
              </a:ext>
            </a:extLst>
          </p:cNvPr>
          <p:cNvSpPr>
            <a:spLocks noGrp="1"/>
          </p:cNvSpPr>
          <p:nvPr>
            <p:ph idx="1"/>
          </p:nvPr>
        </p:nvSpPr>
        <p:spPr>
          <a:xfrm>
            <a:off x="956400" y="1690688"/>
            <a:ext cx="10515600" cy="4351338"/>
          </a:xfrm>
        </p:spPr>
        <p:txBody>
          <a:bodyPr>
            <a:normAutofit lnSpcReduction="10000"/>
          </a:bodyPr>
          <a:lstStyle/>
          <a:p>
            <a:pPr marL="0" indent="0" algn="ctr">
              <a:buNone/>
            </a:pPr>
            <a:r>
              <a:rPr lang="en-IL" dirty="0"/>
              <a:t>Britannica: </a:t>
            </a:r>
          </a:p>
          <a:p>
            <a:pPr marL="0" indent="0" algn="ctr">
              <a:buNone/>
            </a:pPr>
            <a:endParaRPr lang="en-IL" dirty="0"/>
          </a:p>
          <a:p>
            <a:pPr marL="0" indent="0" algn="ctr">
              <a:buNone/>
            </a:pPr>
            <a:r>
              <a:rPr lang="en-IL" dirty="0"/>
              <a:t>Targum, (Aramaic: “Translation”, or “Interpretation”), </a:t>
            </a:r>
          </a:p>
          <a:p>
            <a:pPr marL="0" indent="0" algn="ctr">
              <a:buNone/>
            </a:pPr>
            <a:r>
              <a:rPr lang="en-IL" dirty="0"/>
              <a:t>any of several translations of the Hebrew Bible or portions of it </a:t>
            </a:r>
          </a:p>
          <a:p>
            <a:pPr marL="0" indent="0" algn="ctr">
              <a:buNone/>
            </a:pPr>
            <a:r>
              <a:rPr lang="en-IL" dirty="0"/>
              <a:t>into the Aramaic language. </a:t>
            </a:r>
          </a:p>
          <a:p>
            <a:pPr marL="0" indent="0" algn="ctr">
              <a:buNone/>
            </a:pPr>
            <a:r>
              <a:rPr lang="en-IL" dirty="0"/>
              <a:t>The word originally indicated a translation of the Old Testament </a:t>
            </a:r>
          </a:p>
          <a:p>
            <a:pPr marL="0" indent="0" algn="ctr">
              <a:buNone/>
            </a:pPr>
            <a:r>
              <a:rPr lang="en-IL" dirty="0"/>
              <a:t>in </a:t>
            </a:r>
            <a:r>
              <a:rPr lang="en-IL" dirty="0">
                <a:solidFill>
                  <a:srgbClr val="FF0000"/>
                </a:solidFill>
              </a:rPr>
              <a:t>any language </a:t>
            </a:r>
          </a:p>
          <a:p>
            <a:pPr marL="0" indent="0" algn="ctr">
              <a:buNone/>
            </a:pPr>
            <a:r>
              <a:rPr lang="en-IL" dirty="0"/>
              <a:t>but later came to refer specifically to a Aramaic translation.</a:t>
            </a:r>
            <a:br>
              <a:rPr lang="en-IL" dirty="0"/>
            </a:br>
            <a:endParaRPr lang="en-IL" dirty="0"/>
          </a:p>
        </p:txBody>
      </p:sp>
    </p:spTree>
    <p:extLst>
      <p:ext uri="{BB962C8B-B14F-4D97-AF65-F5344CB8AC3E}">
        <p14:creationId xmlns:p14="http://schemas.microsoft.com/office/powerpoint/2010/main" val="1698427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B947-05AF-3B95-5CF1-F9AA1FB1525A}"/>
              </a:ext>
            </a:extLst>
          </p:cNvPr>
          <p:cNvSpPr>
            <a:spLocks noGrp="1"/>
          </p:cNvSpPr>
          <p:nvPr>
            <p:ph type="title"/>
          </p:nvPr>
        </p:nvSpPr>
        <p:spPr>
          <a:xfrm>
            <a:off x="838200" y="1261769"/>
            <a:ext cx="10515600" cy="1325563"/>
          </a:xfrm>
        </p:spPr>
        <p:txBody>
          <a:bodyPr/>
          <a:lstStyle/>
          <a:p>
            <a:pPr algn="ctr"/>
            <a:r>
              <a:rPr lang="en-IL" dirty="0"/>
              <a:t>Targums Onkelos and Jonathan</a:t>
            </a:r>
          </a:p>
        </p:txBody>
      </p:sp>
      <p:sp>
        <p:nvSpPr>
          <p:cNvPr id="3" name="Content Placeholder 2">
            <a:extLst>
              <a:ext uri="{FF2B5EF4-FFF2-40B4-BE49-F238E27FC236}">
                <a16:creationId xmlns:a16="http://schemas.microsoft.com/office/drawing/2014/main" id="{E24A58B1-442A-F4CE-9E85-E17548A1941A}"/>
              </a:ext>
            </a:extLst>
          </p:cNvPr>
          <p:cNvSpPr>
            <a:spLocks noGrp="1"/>
          </p:cNvSpPr>
          <p:nvPr>
            <p:ph idx="1"/>
          </p:nvPr>
        </p:nvSpPr>
        <p:spPr>
          <a:xfrm>
            <a:off x="838200" y="2970844"/>
            <a:ext cx="10515600" cy="4351338"/>
          </a:xfrm>
        </p:spPr>
        <p:txBody>
          <a:bodyPr/>
          <a:lstStyle/>
          <a:p>
            <a:pPr algn="ctr"/>
            <a:r>
              <a:rPr lang="en-IL" sz="3600" dirty="0">
                <a:solidFill>
                  <a:srgbClr val="FF0000"/>
                </a:solidFill>
              </a:rPr>
              <a:t>Written</a:t>
            </a:r>
            <a:r>
              <a:rPr lang="en-IL" sz="3600" dirty="0"/>
              <a:t> around 100 AD</a:t>
            </a:r>
          </a:p>
          <a:p>
            <a:pPr algn="ctr"/>
            <a:r>
              <a:rPr lang="en-IL" sz="2000" dirty="0">
                <a:solidFill>
                  <a:srgbClr val="FF0000"/>
                </a:solidFill>
              </a:rPr>
              <a:t>Earliest manuscripts </a:t>
            </a:r>
            <a:r>
              <a:rPr lang="en-IL" sz="2000" dirty="0"/>
              <a:t>around </a:t>
            </a:r>
            <a:r>
              <a:rPr lang="en-IL" sz="2000" dirty="0">
                <a:solidFill>
                  <a:srgbClr val="FF0000"/>
                </a:solidFill>
              </a:rPr>
              <a:t>seventh</a:t>
            </a:r>
            <a:r>
              <a:rPr lang="en-IL" sz="2000" dirty="0"/>
              <a:t> century AD</a:t>
            </a:r>
          </a:p>
        </p:txBody>
      </p:sp>
    </p:spTree>
    <p:extLst>
      <p:ext uri="{BB962C8B-B14F-4D97-AF65-F5344CB8AC3E}">
        <p14:creationId xmlns:p14="http://schemas.microsoft.com/office/powerpoint/2010/main" val="1021109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C9CC-063B-A003-017F-A44FF231E571}"/>
              </a:ext>
            </a:extLst>
          </p:cNvPr>
          <p:cNvSpPr>
            <a:spLocks noGrp="1"/>
          </p:cNvSpPr>
          <p:nvPr>
            <p:ph type="title"/>
          </p:nvPr>
        </p:nvSpPr>
        <p:spPr>
          <a:xfrm>
            <a:off x="749423" y="1164116"/>
            <a:ext cx="10515600" cy="1325563"/>
          </a:xfrm>
        </p:spPr>
        <p:txBody>
          <a:bodyPr/>
          <a:lstStyle/>
          <a:p>
            <a:pPr algn="ctr"/>
            <a:r>
              <a:rPr lang="en-IL" dirty="0"/>
              <a:t>Gospel of Mark</a:t>
            </a:r>
            <a:br>
              <a:rPr lang="en-IL" dirty="0"/>
            </a:br>
            <a:r>
              <a:rPr lang="en-IL" dirty="0"/>
              <a:t>just slightly earlier than Onkelos</a:t>
            </a:r>
          </a:p>
        </p:txBody>
      </p:sp>
      <p:sp>
        <p:nvSpPr>
          <p:cNvPr id="3" name="Content Placeholder 2">
            <a:extLst>
              <a:ext uri="{FF2B5EF4-FFF2-40B4-BE49-F238E27FC236}">
                <a16:creationId xmlns:a16="http://schemas.microsoft.com/office/drawing/2014/main" id="{B9832E02-61EB-6CEE-A5AB-6F0E874D28CC}"/>
              </a:ext>
            </a:extLst>
          </p:cNvPr>
          <p:cNvSpPr>
            <a:spLocks noGrp="1"/>
          </p:cNvSpPr>
          <p:nvPr>
            <p:ph idx="1"/>
          </p:nvPr>
        </p:nvSpPr>
        <p:spPr>
          <a:xfrm>
            <a:off x="900344" y="3032988"/>
            <a:ext cx="10515600" cy="4351338"/>
          </a:xfrm>
        </p:spPr>
        <p:txBody>
          <a:bodyPr/>
          <a:lstStyle/>
          <a:p>
            <a:pPr algn="ctr"/>
            <a:r>
              <a:rPr lang="en-IL" sz="3600" dirty="0">
                <a:solidFill>
                  <a:srgbClr val="FF0000"/>
                </a:solidFill>
              </a:rPr>
              <a:t>Written</a:t>
            </a:r>
            <a:r>
              <a:rPr lang="en-IL" sz="3600" dirty="0"/>
              <a:t> in the first century AD</a:t>
            </a:r>
          </a:p>
          <a:p>
            <a:pPr algn="ctr"/>
            <a:r>
              <a:rPr lang="en-IL" sz="2000" dirty="0">
                <a:solidFill>
                  <a:srgbClr val="FF0000"/>
                </a:solidFill>
              </a:rPr>
              <a:t>Earliest manuscripts </a:t>
            </a:r>
            <a:r>
              <a:rPr lang="en-IL" sz="2000" dirty="0"/>
              <a:t>from the </a:t>
            </a:r>
            <a:r>
              <a:rPr lang="en-IL" sz="2000" dirty="0">
                <a:solidFill>
                  <a:srgbClr val="FF0000"/>
                </a:solidFill>
              </a:rPr>
              <a:t>fourth</a:t>
            </a:r>
            <a:r>
              <a:rPr lang="en-IL" sz="2000" dirty="0"/>
              <a:t> century AD</a:t>
            </a:r>
          </a:p>
        </p:txBody>
      </p:sp>
    </p:spTree>
    <p:extLst>
      <p:ext uri="{BB962C8B-B14F-4D97-AF65-F5344CB8AC3E}">
        <p14:creationId xmlns:p14="http://schemas.microsoft.com/office/powerpoint/2010/main" val="3945656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C0F62612-EC12-4F41-AAA1-2EF983B5459B}"/>
              </a:ext>
            </a:extLst>
          </p:cNvPr>
          <p:cNvSpPr>
            <a:spLocks noGrp="1" noChangeArrowheads="1"/>
          </p:cNvSpPr>
          <p:nvPr>
            <p:ph type="title"/>
          </p:nvPr>
        </p:nvSpPr>
        <p:spPr>
          <a:xfrm>
            <a:off x="1313329" y="632012"/>
            <a:ext cx="9565341" cy="5211763"/>
          </a:xfrm>
        </p:spPr>
        <p:txBody>
          <a:bodyPr/>
          <a:lstStyle/>
          <a:p>
            <a:pPr algn="ctr" eaLnBrk="1" hangingPunct="1"/>
            <a:r>
              <a:rPr lang="en-US" altLang="en-IL" sz="4000" dirty="0"/>
              <a:t>The unusual COMBINATION </a:t>
            </a:r>
            <a:br>
              <a:rPr lang="en-US" altLang="en-IL" sz="4000" dirty="0"/>
            </a:br>
            <a:r>
              <a:rPr lang="en-US" altLang="en-IL" sz="4000" dirty="0"/>
              <a:t> </a:t>
            </a:r>
            <a:br>
              <a:rPr lang="en-US" altLang="en-IL" sz="4000" dirty="0"/>
            </a:br>
            <a:r>
              <a:rPr lang="en-US" altLang="en-IL" sz="4000" dirty="0"/>
              <a:t> of </a:t>
            </a:r>
            <a:br>
              <a:rPr lang="en-US" altLang="en-IL" sz="4000" dirty="0"/>
            </a:br>
            <a:r>
              <a:rPr lang="en-US" altLang="en-IL" sz="4000" dirty="0"/>
              <a:t> SIMILARITIES</a:t>
            </a:r>
            <a:br>
              <a:rPr lang="en-US" altLang="en-IL" sz="4000" dirty="0"/>
            </a:br>
            <a:r>
              <a:rPr lang="en-US" altLang="en-IL" sz="4000" dirty="0"/>
              <a:t>and</a:t>
            </a:r>
            <a:br>
              <a:rPr lang="en-US" altLang="en-IL" sz="4000" dirty="0"/>
            </a:br>
            <a:r>
              <a:rPr lang="en-US" altLang="en-IL" sz="4000" dirty="0"/>
              <a:t> DIFFERENCES</a:t>
            </a:r>
            <a:br>
              <a:rPr lang="en-US" altLang="en-IL" sz="4000" dirty="0">
                <a:solidFill>
                  <a:srgbClr val="FF0066"/>
                </a:solidFill>
              </a:rPr>
            </a:br>
            <a:br>
              <a:rPr lang="en-US" altLang="en-IL" sz="4000" dirty="0">
                <a:solidFill>
                  <a:srgbClr val="FF0066"/>
                </a:solidFill>
              </a:rPr>
            </a:br>
            <a:r>
              <a:rPr lang="en-US" altLang="en-IL" sz="4000" dirty="0"/>
              <a:t>between the </a:t>
            </a:r>
            <a:r>
              <a:rPr lang="en-US" altLang="en-IL" sz="4000" dirty="0">
                <a:solidFill>
                  <a:srgbClr val="FF0000"/>
                </a:solidFill>
              </a:rPr>
              <a:t>first three Gospels </a:t>
            </a:r>
            <a:r>
              <a:rPr lang="en-US" altLang="en-IL" sz="4000" dirty="0"/>
              <a:t>of the NT</a:t>
            </a:r>
            <a:r>
              <a:rPr lang="en-US" altLang="en-IL" sz="4000" dirty="0">
                <a:solidFill>
                  <a:srgbClr val="FF0000"/>
                </a:solidFill>
              </a:rPr>
              <a:t> </a:t>
            </a:r>
            <a:endParaRPr lang="fi-FI" altLang="en-IL" sz="4000" dirty="0">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6BC4-6DD5-1C2C-753B-775547E13FDD}"/>
              </a:ext>
            </a:extLst>
          </p:cNvPr>
          <p:cNvSpPr>
            <a:spLocks noGrp="1"/>
          </p:cNvSpPr>
          <p:nvPr>
            <p:ph type="title"/>
          </p:nvPr>
        </p:nvSpPr>
        <p:spPr>
          <a:xfrm>
            <a:off x="1015753" y="1927595"/>
            <a:ext cx="10515600" cy="1325563"/>
          </a:xfrm>
        </p:spPr>
        <p:txBody>
          <a:bodyPr/>
          <a:lstStyle/>
          <a:p>
            <a:pPr algn="ctr"/>
            <a:r>
              <a:rPr lang="en-IL" dirty="0">
                <a:solidFill>
                  <a:srgbClr val="FF0000"/>
                </a:solidFill>
              </a:rPr>
              <a:t>CONTEXT</a:t>
            </a:r>
            <a:r>
              <a:rPr lang="en-IL" dirty="0"/>
              <a:t> – less than 50 years apart</a:t>
            </a:r>
          </a:p>
        </p:txBody>
      </p:sp>
      <p:sp>
        <p:nvSpPr>
          <p:cNvPr id="3" name="Content Placeholder 2">
            <a:extLst>
              <a:ext uri="{FF2B5EF4-FFF2-40B4-BE49-F238E27FC236}">
                <a16:creationId xmlns:a16="http://schemas.microsoft.com/office/drawing/2014/main" id="{8982A028-11B2-E09C-334F-A704BA26F239}"/>
              </a:ext>
            </a:extLst>
          </p:cNvPr>
          <p:cNvSpPr>
            <a:spLocks noGrp="1"/>
          </p:cNvSpPr>
          <p:nvPr>
            <p:ph idx="1"/>
          </p:nvPr>
        </p:nvSpPr>
        <p:spPr>
          <a:xfrm>
            <a:off x="878889" y="3539015"/>
            <a:ext cx="11052699" cy="4351338"/>
          </a:xfrm>
        </p:spPr>
        <p:txBody>
          <a:bodyPr/>
          <a:lstStyle/>
          <a:p>
            <a:pPr marL="0" indent="0" algn="ctr">
              <a:buNone/>
            </a:pPr>
            <a:r>
              <a:rPr lang="en-US" altLang="en-IL" dirty="0"/>
              <a:t>Mark (1</a:t>
            </a:r>
            <a:r>
              <a:rPr lang="en-US" altLang="en-IL" baseline="30000" dirty="0"/>
              <a:t>st</a:t>
            </a:r>
            <a:r>
              <a:rPr lang="en-US" altLang="en-IL" dirty="0"/>
              <a:t> century)</a:t>
            </a:r>
          </a:p>
          <a:p>
            <a:pPr marL="0" indent="0" algn="ctr">
              <a:buNone/>
            </a:pPr>
            <a:r>
              <a:rPr lang="en-US" altLang="en-IL" dirty="0"/>
              <a:t>is just barely a predecessor of </a:t>
            </a:r>
          </a:p>
          <a:p>
            <a:pPr marL="0" indent="0" algn="ctr">
              <a:buNone/>
            </a:pPr>
            <a:r>
              <a:rPr lang="en-US" altLang="en-IL" dirty="0"/>
              <a:t>Targum </a:t>
            </a:r>
            <a:r>
              <a:rPr lang="en-US" altLang="en-IL" dirty="0" err="1"/>
              <a:t>Onkelos</a:t>
            </a:r>
            <a:r>
              <a:rPr lang="en-US" altLang="en-IL" dirty="0"/>
              <a:t> (early 2</a:t>
            </a:r>
            <a:r>
              <a:rPr lang="en-US" altLang="en-IL" baseline="30000" dirty="0"/>
              <a:t>nd</a:t>
            </a:r>
            <a:r>
              <a:rPr lang="en-US" altLang="en-IL" dirty="0"/>
              <a:t> century”)</a:t>
            </a:r>
            <a:br>
              <a:rPr lang="en-US" altLang="en-IL" dirty="0"/>
            </a:br>
            <a:endParaRPr lang="en-US" altLang="en-IL" dirty="0"/>
          </a:p>
          <a:p>
            <a:pPr marL="0" indent="0">
              <a:buNone/>
            </a:pPr>
            <a:br>
              <a:rPr lang="en-US" altLang="en-IL" dirty="0"/>
            </a:br>
            <a:br>
              <a:rPr lang="en-US" altLang="en-IL" dirty="0"/>
            </a:br>
            <a:endParaRPr lang="en-IL" dirty="0"/>
          </a:p>
        </p:txBody>
      </p:sp>
    </p:spTree>
    <p:extLst>
      <p:ext uri="{BB962C8B-B14F-4D97-AF65-F5344CB8AC3E}">
        <p14:creationId xmlns:p14="http://schemas.microsoft.com/office/powerpoint/2010/main" val="4167415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8C7B-F623-84DE-83B0-74E7A6D5F6C5}"/>
              </a:ext>
            </a:extLst>
          </p:cNvPr>
          <p:cNvSpPr>
            <a:spLocks noGrp="1"/>
          </p:cNvSpPr>
          <p:nvPr>
            <p:ph type="title"/>
          </p:nvPr>
        </p:nvSpPr>
        <p:spPr>
          <a:xfrm>
            <a:off x="838200" y="1961964"/>
            <a:ext cx="10515600" cy="2467993"/>
          </a:xfrm>
        </p:spPr>
        <p:txBody>
          <a:bodyPr>
            <a:normAutofit fontScale="90000"/>
          </a:bodyPr>
          <a:lstStyle/>
          <a:p>
            <a:pPr algn="ctr"/>
            <a:r>
              <a:rPr lang="en-US" altLang="en-IL" b="1" dirty="0">
                <a:latin typeface="+mn-lt"/>
              </a:rPr>
              <a:t>IDENTICAL:</a:t>
            </a:r>
            <a:br>
              <a:rPr lang="en-US" altLang="en-IL" b="1" dirty="0">
                <a:latin typeface="+mn-lt"/>
              </a:rPr>
            </a:br>
            <a:br>
              <a:rPr lang="en-US" altLang="en-IL" dirty="0">
                <a:latin typeface="+mn-lt"/>
              </a:rPr>
            </a:br>
            <a:r>
              <a:rPr lang="en-US" altLang="en-IL" dirty="0">
                <a:latin typeface="+mn-lt"/>
              </a:rPr>
              <a:t>Mark and </a:t>
            </a:r>
            <a:r>
              <a:rPr lang="en-US" altLang="en-IL" dirty="0" err="1">
                <a:latin typeface="+mn-lt"/>
              </a:rPr>
              <a:t>Onkelos</a:t>
            </a:r>
            <a:r>
              <a:rPr lang="en-US" altLang="en-IL" dirty="0">
                <a:latin typeface="+mn-lt"/>
              </a:rPr>
              <a:t> are retelling events </a:t>
            </a:r>
            <a:br>
              <a:rPr lang="en-US" altLang="en-IL" dirty="0">
                <a:latin typeface="+mn-lt"/>
              </a:rPr>
            </a:br>
            <a:r>
              <a:rPr lang="en-US" altLang="en-IL" dirty="0">
                <a:latin typeface="+mn-lt"/>
              </a:rPr>
              <a:t>that were </a:t>
            </a:r>
            <a:r>
              <a:rPr lang="en-US" altLang="en-IL" dirty="0">
                <a:solidFill>
                  <a:srgbClr val="FF0000"/>
                </a:solidFill>
                <a:latin typeface="+mn-lt"/>
              </a:rPr>
              <a:t>written in a semitic language</a:t>
            </a:r>
            <a:r>
              <a:rPr lang="en-US" altLang="en-IL" dirty="0">
                <a:latin typeface="+mn-lt"/>
              </a:rPr>
              <a:t>.</a:t>
            </a:r>
            <a:br>
              <a:rPr lang="en-US" altLang="en-IL" dirty="0"/>
            </a:br>
            <a:endParaRPr lang="en-IL" dirty="0"/>
          </a:p>
        </p:txBody>
      </p:sp>
    </p:spTree>
    <p:extLst>
      <p:ext uri="{BB962C8B-B14F-4D97-AF65-F5344CB8AC3E}">
        <p14:creationId xmlns:p14="http://schemas.microsoft.com/office/powerpoint/2010/main" val="2781103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6347-BA0F-B1CE-BEC9-F3B4A3048BA6}"/>
              </a:ext>
            </a:extLst>
          </p:cNvPr>
          <p:cNvSpPr>
            <a:spLocks noGrp="1"/>
          </p:cNvSpPr>
          <p:nvPr>
            <p:ph type="title"/>
          </p:nvPr>
        </p:nvSpPr>
        <p:spPr>
          <a:xfrm>
            <a:off x="838200" y="365125"/>
            <a:ext cx="10515600" cy="5991287"/>
          </a:xfrm>
        </p:spPr>
        <p:txBody>
          <a:bodyPr>
            <a:normAutofit/>
          </a:bodyPr>
          <a:lstStyle/>
          <a:p>
            <a:pPr marL="0" indent="0" algn="ctr"/>
            <a:r>
              <a:rPr lang="en-US" altLang="en-IL" sz="4000" b="1" dirty="0">
                <a:latin typeface="+mn-lt"/>
              </a:rPr>
              <a:t>DIFFERENT:</a:t>
            </a:r>
            <a:br>
              <a:rPr lang="en-US" altLang="en-IL" sz="4000" b="1" dirty="0">
                <a:latin typeface="+mn-lt"/>
              </a:rPr>
            </a:br>
            <a:r>
              <a:rPr lang="en-US" altLang="en-IL" sz="4000" dirty="0" err="1">
                <a:latin typeface="+mn-lt"/>
              </a:rPr>
              <a:t>Onkelos</a:t>
            </a:r>
            <a:r>
              <a:rPr lang="en-US" altLang="en-IL" sz="4000" dirty="0">
                <a:latin typeface="+mn-lt"/>
              </a:rPr>
              <a:t> is retelling in </a:t>
            </a:r>
            <a:r>
              <a:rPr lang="en-US" altLang="en-IL" sz="4000" dirty="0">
                <a:solidFill>
                  <a:srgbClr val="FF0000"/>
                </a:solidFill>
                <a:latin typeface="+mn-lt"/>
              </a:rPr>
              <a:t>Aramaic</a:t>
            </a:r>
            <a:r>
              <a:rPr lang="en-US" altLang="en-IL" sz="4000" dirty="0">
                <a:latin typeface="+mn-lt"/>
              </a:rPr>
              <a:t> </a:t>
            </a:r>
            <a:br>
              <a:rPr lang="en-US" altLang="en-IL" sz="4000" dirty="0">
                <a:latin typeface="+mn-lt"/>
              </a:rPr>
            </a:br>
            <a:r>
              <a:rPr lang="en-US" altLang="en-IL" sz="4000" dirty="0">
                <a:latin typeface="+mn-lt"/>
              </a:rPr>
              <a:t>– from Hebrew </a:t>
            </a:r>
            <a:br>
              <a:rPr lang="en-US" altLang="en-IL" sz="4000" dirty="0">
                <a:latin typeface="+mn-lt"/>
              </a:rPr>
            </a:br>
            <a:br>
              <a:rPr lang="en-US" altLang="en-IL" sz="4000" dirty="0">
                <a:latin typeface="+mn-lt"/>
              </a:rPr>
            </a:br>
            <a:r>
              <a:rPr lang="en-US" altLang="en-IL" sz="4000" dirty="0">
                <a:latin typeface="+mn-lt"/>
              </a:rPr>
              <a:t>Mark is retelling in </a:t>
            </a:r>
            <a:r>
              <a:rPr lang="en-US" altLang="en-IL" sz="4000" dirty="0">
                <a:solidFill>
                  <a:srgbClr val="FF0000"/>
                </a:solidFill>
                <a:latin typeface="+mn-lt"/>
              </a:rPr>
              <a:t>Greek </a:t>
            </a:r>
            <a:br>
              <a:rPr lang="en-US" altLang="en-IL" sz="4000" dirty="0">
                <a:solidFill>
                  <a:srgbClr val="FF0000"/>
                </a:solidFill>
                <a:latin typeface="+mn-lt"/>
              </a:rPr>
            </a:br>
            <a:r>
              <a:rPr lang="en-US" altLang="en-IL" sz="4000" dirty="0">
                <a:latin typeface="+mn-lt"/>
              </a:rPr>
              <a:t>- from Greek based on Hebrew</a:t>
            </a:r>
            <a:br>
              <a:rPr lang="en-US" altLang="en-IL" sz="4000" dirty="0">
                <a:latin typeface="+mn-lt"/>
              </a:rPr>
            </a:br>
            <a:br>
              <a:rPr lang="en-IL" sz="4400" dirty="0"/>
            </a:br>
            <a:endParaRPr lang="en-IL" dirty="0"/>
          </a:p>
        </p:txBody>
      </p:sp>
    </p:spTree>
    <p:extLst>
      <p:ext uri="{BB962C8B-B14F-4D97-AF65-F5344CB8AC3E}">
        <p14:creationId xmlns:p14="http://schemas.microsoft.com/office/powerpoint/2010/main" val="1238899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78E7-824A-B550-B1C0-FBDF0FC0E960}"/>
              </a:ext>
            </a:extLst>
          </p:cNvPr>
          <p:cNvSpPr>
            <a:spLocks noGrp="1"/>
          </p:cNvSpPr>
          <p:nvPr>
            <p:ph type="title"/>
          </p:nvPr>
        </p:nvSpPr>
        <p:spPr>
          <a:xfrm>
            <a:off x="838200" y="1162373"/>
            <a:ext cx="10515600" cy="5780786"/>
          </a:xfrm>
        </p:spPr>
        <p:txBody>
          <a:bodyPr>
            <a:normAutofit fontScale="90000"/>
          </a:bodyPr>
          <a:lstStyle/>
          <a:p>
            <a:pPr algn="ctr"/>
            <a:r>
              <a:rPr lang="en-IL" dirty="0">
                <a:solidFill>
                  <a:srgbClr val="FF0000"/>
                </a:solidFill>
              </a:rPr>
              <a:t>OVERLAPPING CONTEXT</a:t>
            </a:r>
            <a:br>
              <a:rPr lang="en-IL" dirty="0">
                <a:solidFill>
                  <a:srgbClr val="FF0000"/>
                </a:solidFill>
              </a:rPr>
            </a:br>
            <a:r>
              <a:rPr lang="en-IL" dirty="0">
                <a:solidFill>
                  <a:srgbClr val="FF0000"/>
                </a:solidFill>
              </a:rPr>
              <a:t> </a:t>
            </a:r>
            <a:br>
              <a:rPr lang="en-IL" dirty="0"/>
            </a:br>
            <a:r>
              <a:rPr lang="en-IL" dirty="0"/>
              <a:t>Consider Jewish authors, earlier than Onkelos, </a:t>
            </a:r>
            <a:br>
              <a:rPr lang="en-IL" dirty="0"/>
            </a:br>
            <a:r>
              <a:rPr lang="en-IL" dirty="0"/>
              <a:t>who were partly contemporaneous with Mark </a:t>
            </a:r>
            <a:br>
              <a:rPr lang="en-IL" dirty="0"/>
            </a:br>
            <a:br>
              <a:rPr lang="en-IL" dirty="0"/>
            </a:br>
            <a:r>
              <a:rPr lang="en-IL" dirty="0"/>
              <a:t>Philo: ca.20BC – 50AD</a:t>
            </a:r>
            <a:br>
              <a:rPr lang="en-IL" dirty="0"/>
            </a:br>
            <a:r>
              <a:rPr lang="en-IL" dirty="0"/>
              <a:t>Josephus: ca 40 AD -100AD</a:t>
            </a:r>
            <a:br>
              <a:rPr lang="en-IL" dirty="0"/>
            </a:br>
            <a:br>
              <a:rPr lang="en-IL" dirty="0"/>
            </a:br>
            <a:br>
              <a:rPr lang="en-IL" dirty="0"/>
            </a:br>
            <a:endParaRPr lang="en-IL" dirty="0"/>
          </a:p>
        </p:txBody>
      </p:sp>
    </p:spTree>
    <p:extLst>
      <p:ext uri="{BB962C8B-B14F-4D97-AF65-F5344CB8AC3E}">
        <p14:creationId xmlns:p14="http://schemas.microsoft.com/office/powerpoint/2010/main" val="1751641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194D9-C14C-4437-CCD8-3127D5FE7208}"/>
              </a:ext>
            </a:extLst>
          </p:cNvPr>
          <p:cNvSpPr>
            <a:spLocks noGrp="1"/>
          </p:cNvSpPr>
          <p:nvPr>
            <p:ph type="title"/>
          </p:nvPr>
        </p:nvSpPr>
        <p:spPr>
          <a:xfrm>
            <a:off x="358923" y="365125"/>
            <a:ext cx="11833077" cy="4970355"/>
          </a:xfrm>
        </p:spPr>
        <p:txBody>
          <a:bodyPr>
            <a:normAutofit/>
          </a:bodyPr>
          <a:lstStyle/>
          <a:p>
            <a:pPr algn="ctr"/>
            <a:r>
              <a:rPr lang="en-IL" dirty="0"/>
              <a:t>Mark demonstrates </a:t>
            </a:r>
            <a:br>
              <a:rPr lang="en-IL" dirty="0"/>
            </a:br>
            <a:r>
              <a:rPr lang="en-IL" dirty="0"/>
              <a:t>striking </a:t>
            </a:r>
            <a:r>
              <a:rPr lang="en-IL" dirty="0">
                <a:solidFill>
                  <a:srgbClr val="FF0000"/>
                </a:solidFill>
              </a:rPr>
              <a:t>similarity, </a:t>
            </a:r>
            <a:br>
              <a:rPr lang="en-IL" dirty="0">
                <a:solidFill>
                  <a:srgbClr val="FF0000"/>
                </a:solidFill>
              </a:rPr>
            </a:br>
            <a:r>
              <a:rPr lang="en-IL" dirty="0"/>
              <a:t>even </a:t>
            </a:r>
            <a:r>
              <a:rPr lang="en-IL" dirty="0">
                <a:solidFill>
                  <a:srgbClr val="FF0000"/>
                </a:solidFill>
              </a:rPr>
              <a:t>identity</a:t>
            </a:r>
            <a:r>
              <a:rPr lang="en-IL" dirty="0"/>
              <a:t> of style </a:t>
            </a:r>
            <a:br>
              <a:rPr lang="en-IL" dirty="0"/>
            </a:br>
            <a:r>
              <a:rPr lang="en-IL" dirty="0"/>
              <a:t>with these fellow Jewish writers of the time</a:t>
            </a:r>
            <a:br>
              <a:rPr lang="en-IL" dirty="0"/>
            </a:br>
            <a:endParaRPr lang="en-IL" dirty="0"/>
          </a:p>
        </p:txBody>
      </p:sp>
      <p:sp>
        <p:nvSpPr>
          <p:cNvPr id="3" name="Content Placeholder 2">
            <a:extLst>
              <a:ext uri="{FF2B5EF4-FFF2-40B4-BE49-F238E27FC236}">
                <a16:creationId xmlns:a16="http://schemas.microsoft.com/office/drawing/2014/main" id="{F7051A92-C41A-2FFF-803B-0BFA0E5E28B9}"/>
              </a:ext>
            </a:extLst>
          </p:cNvPr>
          <p:cNvSpPr>
            <a:spLocks noGrp="1"/>
          </p:cNvSpPr>
          <p:nvPr>
            <p:ph idx="1"/>
          </p:nvPr>
        </p:nvSpPr>
        <p:spPr>
          <a:xfrm>
            <a:off x="838200" y="6098890"/>
            <a:ext cx="10515600" cy="4351338"/>
          </a:xfrm>
        </p:spPr>
        <p:txBody>
          <a:bodyPr/>
          <a:lstStyle/>
          <a:p>
            <a:endParaRPr lang="en-IL"/>
          </a:p>
        </p:txBody>
      </p:sp>
    </p:spTree>
    <p:extLst>
      <p:ext uri="{BB962C8B-B14F-4D97-AF65-F5344CB8AC3E}">
        <p14:creationId xmlns:p14="http://schemas.microsoft.com/office/powerpoint/2010/main" val="1979461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36B0C-0D30-D6B0-5538-041981CEC796}"/>
              </a:ext>
            </a:extLst>
          </p:cNvPr>
          <p:cNvSpPr>
            <a:spLocks noGrp="1"/>
          </p:cNvSpPr>
          <p:nvPr>
            <p:ph type="title"/>
          </p:nvPr>
        </p:nvSpPr>
        <p:spPr>
          <a:xfrm>
            <a:off x="628472" y="345229"/>
            <a:ext cx="10935056" cy="4565798"/>
          </a:xfrm>
        </p:spPr>
        <p:txBody>
          <a:bodyPr>
            <a:normAutofit/>
          </a:bodyPr>
          <a:lstStyle/>
          <a:p>
            <a:pPr algn="ctr"/>
            <a:r>
              <a:rPr lang="en-IL" dirty="0"/>
              <a:t>See </a:t>
            </a:r>
            <a:r>
              <a:rPr lang="en-IL" dirty="0">
                <a:solidFill>
                  <a:srgbClr val="FF0000"/>
                </a:solidFill>
              </a:rPr>
              <a:t>Philo</a:t>
            </a:r>
            <a:r>
              <a:rPr lang="en-IL" dirty="0"/>
              <a:t>, who rewrites the </a:t>
            </a:r>
            <a:br>
              <a:rPr lang="en-IL" dirty="0"/>
            </a:br>
            <a:r>
              <a:rPr lang="en-IL" dirty="0"/>
              <a:t>Biblical Hebrew Balaam story,</a:t>
            </a:r>
            <a:br>
              <a:rPr lang="en-IL" dirty="0"/>
            </a:br>
            <a:r>
              <a:rPr lang="en-IL" dirty="0"/>
              <a:t>and</a:t>
            </a:r>
            <a:br>
              <a:rPr lang="en-IL" dirty="0"/>
            </a:br>
            <a:r>
              <a:rPr lang="en-IL" dirty="0"/>
              <a:t> See </a:t>
            </a:r>
            <a:r>
              <a:rPr lang="en-IL" dirty="0">
                <a:solidFill>
                  <a:srgbClr val="FF0000"/>
                </a:solidFill>
              </a:rPr>
              <a:t>Josephus</a:t>
            </a:r>
            <a:r>
              <a:rPr lang="en-IL" dirty="0"/>
              <a:t>, who rewrites </a:t>
            </a:r>
            <a:br>
              <a:rPr lang="en-IL" dirty="0"/>
            </a:br>
            <a:r>
              <a:rPr lang="en-IL" dirty="0"/>
              <a:t>the Biblical Hebrew Jonah story.</a:t>
            </a:r>
          </a:p>
        </p:txBody>
      </p:sp>
    </p:spTree>
    <p:extLst>
      <p:ext uri="{BB962C8B-B14F-4D97-AF65-F5344CB8AC3E}">
        <p14:creationId xmlns:p14="http://schemas.microsoft.com/office/powerpoint/2010/main" val="40221919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9F64-4D93-2DF2-9E2A-03AAB490685E}"/>
              </a:ext>
            </a:extLst>
          </p:cNvPr>
          <p:cNvSpPr>
            <a:spLocks noGrp="1"/>
          </p:cNvSpPr>
          <p:nvPr>
            <p:ph type="title"/>
          </p:nvPr>
        </p:nvSpPr>
        <p:spPr>
          <a:xfrm>
            <a:off x="155643" y="374852"/>
            <a:ext cx="11944897" cy="2783215"/>
          </a:xfrm>
        </p:spPr>
        <p:txBody>
          <a:bodyPr>
            <a:normAutofit/>
          </a:bodyPr>
          <a:lstStyle/>
          <a:p>
            <a:pPr algn="ctr"/>
            <a:br>
              <a:rPr lang="en-IL" dirty="0"/>
            </a:br>
            <a:br>
              <a:rPr lang="en-IL" dirty="0"/>
            </a:br>
            <a:endParaRPr lang="en-IL" dirty="0"/>
          </a:p>
        </p:txBody>
      </p:sp>
      <p:sp>
        <p:nvSpPr>
          <p:cNvPr id="3" name="Content Placeholder 2">
            <a:extLst>
              <a:ext uri="{FF2B5EF4-FFF2-40B4-BE49-F238E27FC236}">
                <a16:creationId xmlns:a16="http://schemas.microsoft.com/office/drawing/2014/main" id="{26CE8483-A6D3-16FC-71BC-04DD93864C30}"/>
              </a:ext>
            </a:extLst>
          </p:cNvPr>
          <p:cNvSpPr>
            <a:spLocks noGrp="1"/>
          </p:cNvSpPr>
          <p:nvPr>
            <p:ph idx="1"/>
          </p:nvPr>
        </p:nvSpPr>
        <p:spPr>
          <a:xfrm>
            <a:off x="870291" y="774228"/>
            <a:ext cx="10515600" cy="4351338"/>
          </a:xfrm>
        </p:spPr>
        <p:txBody>
          <a:bodyPr/>
          <a:lstStyle/>
          <a:p>
            <a:pPr marL="0" indent="0">
              <a:buNone/>
            </a:pPr>
            <a:r>
              <a:rPr lang="en-US" dirty="0"/>
              <a:t>EXAMPLES of their style:</a:t>
            </a:r>
          </a:p>
          <a:p>
            <a:r>
              <a:rPr lang="en-US" dirty="0">
                <a:solidFill>
                  <a:srgbClr val="FF0000"/>
                </a:solidFill>
              </a:rPr>
              <a:t>S</a:t>
            </a:r>
            <a:r>
              <a:rPr lang="en-IL" dirty="0">
                <a:solidFill>
                  <a:srgbClr val="FF0000"/>
                </a:solidFill>
              </a:rPr>
              <a:t>electing </a:t>
            </a:r>
            <a:r>
              <a:rPr lang="en-IL" dirty="0"/>
              <a:t>limited material and retelling it with the aim of dramatizing it with word effects designed to attract and maintain excitement – like introducing a Lukan one-time phrase ”and immediately” 42 times.</a:t>
            </a:r>
          </a:p>
          <a:p>
            <a:r>
              <a:rPr lang="en-IL" dirty="0">
                <a:solidFill>
                  <a:srgbClr val="FF0000"/>
                </a:solidFill>
              </a:rPr>
              <a:t>Deliberately rewording </a:t>
            </a:r>
            <a:r>
              <a:rPr lang="en-IL" dirty="0"/>
              <a:t>the materials by flipping known order of words, of sentences and even of paragraphs – to attract attention.</a:t>
            </a:r>
          </a:p>
          <a:p>
            <a:r>
              <a:rPr lang="en-US" dirty="0">
                <a:solidFill>
                  <a:srgbClr val="FF0000"/>
                </a:solidFill>
              </a:rPr>
              <a:t>E</a:t>
            </a:r>
            <a:r>
              <a:rPr lang="en-IL" dirty="0">
                <a:solidFill>
                  <a:srgbClr val="FF0000"/>
                </a:solidFill>
              </a:rPr>
              <a:t>xpanding </a:t>
            </a:r>
            <a:r>
              <a:rPr lang="en-IL" dirty="0"/>
              <a:t>by adding new material via pickups of known expressions -  (in this case from the Pauline letters, because of familiarity during the months during which Mark traveled together with Paul).</a:t>
            </a:r>
          </a:p>
          <a:p>
            <a:pPr marL="0" indent="0">
              <a:buNone/>
            </a:pPr>
            <a:endParaRPr lang="en-IL" dirty="0"/>
          </a:p>
        </p:txBody>
      </p:sp>
    </p:spTree>
    <p:extLst>
      <p:ext uri="{BB962C8B-B14F-4D97-AF65-F5344CB8AC3E}">
        <p14:creationId xmlns:p14="http://schemas.microsoft.com/office/powerpoint/2010/main" val="37322084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AA235F3C-0D3A-CCCF-1BEB-E927D49A54BD}"/>
              </a:ext>
            </a:extLst>
          </p:cNvPr>
          <p:cNvSpPr>
            <a:spLocks noGrp="1" noChangeArrowheads="1"/>
          </p:cNvSpPr>
          <p:nvPr>
            <p:ph type="title"/>
          </p:nvPr>
        </p:nvSpPr>
        <p:spPr>
          <a:xfrm>
            <a:off x="605486" y="2507456"/>
            <a:ext cx="11249891" cy="3657600"/>
          </a:xfrm>
        </p:spPr>
        <p:txBody>
          <a:bodyPr>
            <a:normAutofit/>
          </a:bodyPr>
          <a:lstStyle/>
          <a:p>
            <a:pPr algn="ctr"/>
            <a:br>
              <a:rPr lang="en-US" altLang="en-IL" sz="4000" b="1" i="1" dirty="0">
                <a:latin typeface="Times New Roman" panose="02020603050405020304" pitchFamily="18" charset="0"/>
              </a:rPr>
            </a:br>
            <a:r>
              <a:rPr lang="en-US" altLang="en-IL" sz="4000" b="1" i="1" dirty="0">
                <a:latin typeface="Times New Roman" panose="02020603050405020304" pitchFamily="18" charset="0"/>
              </a:rPr>
              <a:t>We have looked at these facts:</a:t>
            </a:r>
            <a:br>
              <a:rPr lang="en-US" altLang="en-IL" sz="4000" b="1" dirty="0">
                <a:latin typeface="Times New Roman" panose="02020603050405020304" pitchFamily="18" charset="0"/>
              </a:rPr>
            </a:br>
            <a:r>
              <a:rPr lang="en-US" altLang="en-IL" sz="4000" b="1" dirty="0">
                <a:latin typeface="Times New Roman" panose="02020603050405020304" pitchFamily="18" charset="0"/>
              </a:rPr>
              <a:t>1. </a:t>
            </a:r>
            <a:r>
              <a:rPr lang="en-US" altLang="en-IL" sz="4000" b="1" dirty="0">
                <a:solidFill>
                  <a:srgbClr val="FF0066"/>
                </a:solidFill>
                <a:latin typeface="Times New Roman" panose="02020603050405020304" pitchFamily="18" charset="0"/>
              </a:rPr>
              <a:t>percentages</a:t>
            </a:r>
            <a:r>
              <a:rPr lang="en-US" altLang="en-IL" sz="4000" b="1" dirty="0">
                <a:latin typeface="Times New Roman" panose="02020603050405020304" pitchFamily="18" charset="0"/>
              </a:rPr>
              <a:t> of shared and unshared materials</a:t>
            </a:r>
            <a:br>
              <a:rPr lang="en-US" altLang="en-IL" sz="4000" b="1" dirty="0">
                <a:latin typeface="Times New Roman" panose="02020603050405020304" pitchFamily="18" charset="0"/>
              </a:rPr>
            </a:br>
            <a:r>
              <a:rPr lang="en-US" altLang="en-IL" sz="4000" b="1" dirty="0">
                <a:latin typeface="Times New Roman" panose="02020603050405020304" pitchFamily="18" charset="0"/>
              </a:rPr>
              <a:t>2. </a:t>
            </a:r>
            <a:r>
              <a:rPr lang="en-US" altLang="en-IL" sz="4000" b="1" dirty="0">
                <a:solidFill>
                  <a:srgbClr val="FF0000"/>
                </a:solidFill>
                <a:latin typeface="Times New Roman" panose="02020603050405020304" pitchFamily="18" charset="0"/>
              </a:rPr>
              <a:t>word counts </a:t>
            </a:r>
            <a:r>
              <a:rPr lang="en-US" altLang="en-IL" sz="4000" b="1" dirty="0">
                <a:latin typeface="Times New Roman" panose="02020603050405020304" pitchFamily="18" charset="0"/>
              </a:rPr>
              <a:t>of shared and unshared materials</a:t>
            </a:r>
            <a:br>
              <a:rPr lang="en-US" altLang="en-IL" sz="4000" b="1" dirty="0">
                <a:latin typeface="Times New Roman" panose="02020603050405020304" pitchFamily="18" charset="0"/>
              </a:rPr>
            </a:br>
            <a:endParaRPr lang="fi-FI" altLang="en-IL" sz="4000" b="1" dirty="0">
              <a:solidFill>
                <a:srgbClr val="FF0000"/>
              </a:solidFill>
              <a:latin typeface="Times New Roman" panose="02020603050405020304" pitchFamily="18" charset="0"/>
            </a:endParaRPr>
          </a:p>
        </p:txBody>
      </p:sp>
      <p:sp>
        <p:nvSpPr>
          <p:cNvPr id="114690" name="Text Box 3">
            <a:extLst>
              <a:ext uri="{FF2B5EF4-FFF2-40B4-BE49-F238E27FC236}">
                <a16:creationId xmlns:a16="http://schemas.microsoft.com/office/drawing/2014/main" id="{4D7623AD-5FEA-FDC4-4FAE-C9069598F45C}"/>
              </a:ext>
            </a:extLst>
          </p:cNvPr>
          <p:cNvSpPr txBox="1">
            <a:spLocks noChangeArrowheads="1"/>
          </p:cNvSpPr>
          <p:nvPr/>
        </p:nvSpPr>
        <p:spPr bwMode="auto">
          <a:xfrm>
            <a:off x="2469397" y="320675"/>
            <a:ext cx="584006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IL" b="1" dirty="0">
                <a:solidFill>
                  <a:schemeClr val="tx2"/>
                </a:solidFill>
                <a:latin typeface="Times New Roman" panose="02020603050405020304" pitchFamily="18" charset="0"/>
                <a:cs typeface="Times New Roman" panose="02020603050405020304" pitchFamily="18" charset="0"/>
              </a:rPr>
              <a:t>FACTS to be noted and weighed</a:t>
            </a:r>
          </a:p>
          <a:p>
            <a:pPr algn="ctr" eaLnBrk="1" hangingPunct="1">
              <a:spcBef>
                <a:spcPct val="0"/>
              </a:spcBef>
              <a:buFontTx/>
              <a:buNone/>
            </a:pPr>
            <a:r>
              <a:rPr lang="en-US" altLang="en-IL" b="1" dirty="0">
                <a:solidFill>
                  <a:schemeClr val="tx2"/>
                </a:solidFill>
                <a:latin typeface="Times New Roman" panose="02020603050405020304" pitchFamily="18" charset="0"/>
                <a:cs typeface="Times New Roman" panose="02020603050405020304" pitchFamily="18" charset="0"/>
              </a:rPr>
              <a:t>in order </a:t>
            </a:r>
          </a:p>
          <a:p>
            <a:pPr algn="ctr" eaLnBrk="1" hangingPunct="1">
              <a:spcBef>
                <a:spcPct val="0"/>
              </a:spcBef>
              <a:buFontTx/>
              <a:buNone/>
            </a:pPr>
            <a:r>
              <a:rPr lang="en-US" altLang="en-IL" b="1" dirty="0">
                <a:solidFill>
                  <a:schemeClr val="tx2"/>
                </a:solidFill>
                <a:latin typeface="Times New Roman" panose="02020603050405020304" pitchFamily="18" charset="0"/>
                <a:cs typeface="Times New Roman" panose="02020603050405020304" pitchFamily="18" charset="0"/>
              </a:rPr>
              <a:t>to answer the question:</a:t>
            </a:r>
          </a:p>
          <a:p>
            <a:pPr algn="ctr">
              <a:spcBef>
                <a:spcPct val="0"/>
              </a:spcBef>
              <a:buNone/>
            </a:pPr>
            <a:r>
              <a:rPr lang="en-US" altLang="en-IL" b="1" i="1" dirty="0">
                <a:latin typeface="Times New Roman" panose="02020603050405020304" pitchFamily="18" charset="0"/>
                <a:cs typeface="Times New Roman" panose="02020603050405020304" pitchFamily="18" charset="0"/>
              </a:rPr>
              <a:t>Which writer is adapting whom?</a:t>
            </a:r>
          </a:p>
          <a:p>
            <a:pPr algn="ctr">
              <a:spcBef>
                <a:spcPct val="0"/>
              </a:spcBef>
              <a:buNone/>
            </a:pPr>
            <a:r>
              <a:rPr lang="en-US" altLang="en-IL" b="1" i="1" dirty="0">
                <a:solidFill>
                  <a:schemeClr val="tx2"/>
                </a:solidFill>
                <a:latin typeface="Times New Roman" panose="02020603050405020304" pitchFamily="18" charset="0"/>
                <a:cs typeface="Times New Roman" panose="02020603050405020304" pitchFamily="18" charset="0"/>
              </a:rPr>
              <a:t>For what purpose?</a:t>
            </a:r>
          </a:p>
          <a:p>
            <a:pPr algn="ctr">
              <a:spcBef>
                <a:spcPct val="0"/>
              </a:spcBef>
              <a:buNone/>
            </a:pPr>
            <a:endParaRPr lang="en-US" altLang="en-IL" b="1" i="1" dirty="0">
              <a:solidFill>
                <a:schemeClr val="tx2"/>
              </a:solidFill>
              <a:latin typeface="Times New Roman" panose="02020603050405020304" pitchFamily="18" charset="0"/>
            </a:endParaRPr>
          </a:p>
          <a:p>
            <a:pPr algn="ctr">
              <a:spcBef>
                <a:spcPct val="0"/>
              </a:spcBef>
              <a:buNone/>
            </a:pPr>
            <a:endParaRPr lang="en-US" altLang="en-IL" b="1" i="1" dirty="0">
              <a:solidFill>
                <a:schemeClr val="tx2"/>
              </a:solidFill>
              <a:latin typeface="Times New Roman" panose="02020603050405020304" pitchFamily="18" charset="0"/>
            </a:endParaRPr>
          </a:p>
          <a:p>
            <a:pPr algn="ctr">
              <a:spcBef>
                <a:spcPct val="0"/>
              </a:spcBef>
              <a:buNone/>
            </a:pPr>
            <a:endParaRPr lang="fi-FI" altLang="en-IL" b="1" dirty="0">
              <a:solidFill>
                <a:schemeClr val="tx2"/>
              </a:solidFill>
            </a:endParaRPr>
          </a:p>
        </p:txBody>
      </p:sp>
    </p:spTree>
    <p:extLst>
      <p:ext uri="{BB962C8B-B14F-4D97-AF65-F5344CB8AC3E}">
        <p14:creationId xmlns:p14="http://schemas.microsoft.com/office/powerpoint/2010/main" val="4253773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B0FA-53D9-7B07-B9EE-13D1DB5DB086}"/>
              </a:ext>
            </a:extLst>
          </p:cNvPr>
          <p:cNvSpPr>
            <a:spLocks noGrp="1"/>
          </p:cNvSpPr>
          <p:nvPr>
            <p:ph type="title"/>
          </p:nvPr>
        </p:nvSpPr>
        <p:spPr>
          <a:xfrm>
            <a:off x="838200" y="365124"/>
            <a:ext cx="10515600" cy="5131003"/>
          </a:xfrm>
        </p:spPr>
        <p:txBody>
          <a:bodyPr>
            <a:normAutofit/>
          </a:bodyPr>
          <a:lstStyle/>
          <a:p>
            <a:pPr algn="ctr"/>
            <a:r>
              <a:rPr lang="en-IL" dirty="0"/>
              <a:t>We have come up with a claim that the </a:t>
            </a:r>
            <a:br>
              <a:rPr lang="en-IL" dirty="0"/>
            </a:br>
            <a:r>
              <a:rPr lang="en-IL" dirty="0">
                <a:solidFill>
                  <a:srgbClr val="FF0000"/>
                </a:solidFill>
              </a:rPr>
              <a:t>JEWISH TARGUMIST STYLE </a:t>
            </a:r>
            <a:br>
              <a:rPr lang="en-IL" dirty="0"/>
            </a:br>
            <a:r>
              <a:rPr lang="en-IL" dirty="0"/>
              <a:t>OF RETELLING STORIES</a:t>
            </a:r>
            <a:br>
              <a:rPr lang="en-IL" dirty="0"/>
            </a:br>
            <a:r>
              <a:rPr lang="en-IL" dirty="0"/>
              <a:t>is the best candidate </a:t>
            </a:r>
            <a:br>
              <a:rPr lang="en-IL" dirty="0"/>
            </a:br>
            <a:r>
              <a:rPr lang="en-IL" dirty="0"/>
              <a:t>for an explanation of observable facts of the 1.</a:t>
            </a:r>
            <a:r>
              <a:rPr lang="en-IL" dirty="0">
                <a:solidFill>
                  <a:srgbClr val="FF0000"/>
                </a:solidFill>
              </a:rPr>
              <a:t>percentages</a:t>
            </a:r>
            <a:r>
              <a:rPr lang="en-IL" dirty="0"/>
              <a:t> of words in duplicated stories</a:t>
            </a:r>
            <a:br>
              <a:rPr lang="en-IL" dirty="0"/>
            </a:br>
            <a:r>
              <a:rPr lang="en-IL" dirty="0"/>
              <a:t>and the</a:t>
            </a:r>
            <a:br>
              <a:rPr lang="en-IL" dirty="0"/>
            </a:br>
            <a:r>
              <a:rPr lang="en-IL" dirty="0"/>
              <a:t>2. </a:t>
            </a:r>
            <a:r>
              <a:rPr lang="en-IL" dirty="0">
                <a:solidFill>
                  <a:srgbClr val="FF0000"/>
                </a:solidFill>
              </a:rPr>
              <a:t>word count differences </a:t>
            </a:r>
            <a:r>
              <a:rPr lang="en-IL" dirty="0"/>
              <a:t>in the parallels</a:t>
            </a:r>
          </a:p>
        </p:txBody>
      </p:sp>
    </p:spTree>
    <p:extLst>
      <p:ext uri="{BB962C8B-B14F-4D97-AF65-F5344CB8AC3E}">
        <p14:creationId xmlns:p14="http://schemas.microsoft.com/office/powerpoint/2010/main" val="3176904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1076-2268-F921-8640-E76C3AE8488C}"/>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A67F25E5-736D-DD6A-F076-8CC35BF0850A}"/>
              </a:ext>
            </a:extLst>
          </p:cNvPr>
          <p:cNvSpPr>
            <a:spLocks noGrp="1"/>
          </p:cNvSpPr>
          <p:nvPr>
            <p:ph idx="1"/>
          </p:nvPr>
        </p:nvSpPr>
        <p:spPr/>
        <p:txBody>
          <a:bodyPr/>
          <a:lstStyle/>
          <a:p>
            <a:endParaRPr lang="en-IL"/>
          </a:p>
        </p:txBody>
      </p:sp>
    </p:spTree>
    <p:extLst>
      <p:ext uri="{BB962C8B-B14F-4D97-AF65-F5344CB8AC3E}">
        <p14:creationId xmlns:p14="http://schemas.microsoft.com/office/powerpoint/2010/main" val="391996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0A53CAF9-3687-5737-ED79-4E902CA09772}"/>
              </a:ext>
            </a:extLst>
          </p:cNvPr>
          <p:cNvSpPr>
            <a:spLocks noGrp="1" noChangeArrowheads="1"/>
          </p:cNvSpPr>
          <p:nvPr>
            <p:ph type="title"/>
          </p:nvPr>
        </p:nvSpPr>
        <p:spPr/>
        <p:txBody>
          <a:bodyPr/>
          <a:lstStyle/>
          <a:p>
            <a:pPr eaLnBrk="1" hangingPunct="1"/>
            <a:r>
              <a:rPr lang="en-US" altLang="en-IL"/>
              <a:t>WHO has </a:t>
            </a:r>
            <a:r>
              <a:rPr lang="en-US" altLang="en-US"/>
              <a:t>“</a:t>
            </a:r>
            <a:r>
              <a:rPr lang="en-US" altLang="en-IL"/>
              <a:t>problems</a:t>
            </a:r>
            <a:r>
              <a:rPr lang="en-US" altLang="en-US"/>
              <a:t>”</a:t>
            </a:r>
            <a:r>
              <a:rPr lang="en-US" altLang="en-IL"/>
              <a:t>?</a:t>
            </a:r>
            <a:endParaRPr lang="fi-FI" altLang="en-IL"/>
          </a:p>
        </p:txBody>
      </p:sp>
      <p:sp>
        <p:nvSpPr>
          <p:cNvPr id="337923" name="Rectangle 3">
            <a:extLst>
              <a:ext uri="{FF2B5EF4-FFF2-40B4-BE49-F238E27FC236}">
                <a16:creationId xmlns:a16="http://schemas.microsoft.com/office/drawing/2014/main" id="{DFA1C146-4D5A-E157-D1A1-2CF5059FD350}"/>
              </a:ext>
            </a:extLst>
          </p:cNvPr>
          <p:cNvSpPr>
            <a:spLocks noGrp="1" noChangeArrowheads="1"/>
          </p:cNvSpPr>
          <p:nvPr>
            <p:ph type="body" idx="1"/>
          </p:nvPr>
        </p:nvSpPr>
        <p:spPr>
          <a:xfrm>
            <a:off x="1981200" y="1600201"/>
            <a:ext cx="8686800" cy="4525963"/>
          </a:xfrm>
        </p:spPr>
        <p:txBody>
          <a:bodyPr>
            <a:normAutofit lnSpcReduction="10000"/>
          </a:bodyPr>
          <a:lstStyle/>
          <a:p>
            <a:pPr algn="ctr" eaLnBrk="1" hangingPunct="1">
              <a:buFontTx/>
              <a:buNone/>
            </a:pPr>
            <a:r>
              <a:rPr lang="en-US" altLang="en-IL" dirty="0">
                <a:solidFill>
                  <a:srgbClr val="FF0000"/>
                </a:solidFill>
              </a:rPr>
              <a:t>Conservative</a:t>
            </a:r>
            <a:r>
              <a:rPr lang="en-US" altLang="en-IL" dirty="0"/>
              <a:t> traditional Bible scholars </a:t>
            </a:r>
          </a:p>
          <a:p>
            <a:pPr algn="ctr" eaLnBrk="1" hangingPunct="1">
              <a:buFontTx/>
              <a:buNone/>
            </a:pPr>
            <a:r>
              <a:rPr lang="en-US" altLang="en-IL" dirty="0"/>
              <a:t>	are often disturbed </a:t>
            </a:r>
          </a:p>
          <a:p>
            <a:pPr algn="ctr" eaLnBrk="1" hangingPunct="1">
              <a:buFontTx/>
              <a:buNone/>
            </a:pPr>
            <a:r>
              <a:rPr lang="en-US" altLang="en-IL" dirty="0"/>
              <a:t>over the </a:t>
            </a:r>
            <a:r>
              <a:rPr lang="en-US" altLang="en-IL" dirty="0">
                <a:solidFill>
                  <a:srgbClr val="FF0066"/>
                </a:solidFill>
              </a:rPr>
              <a:t>differences</a:t>
            </a:r>
            <a:r>
              <a:rPr lang="en-US" altLang="en-IL" dirty="0"/>
              <a:t> between the gospels.</a:t>
            </a:r>
          </a:p>
          <a:p>
            <a:pPr algn="ctr" eaLnBrk="1" hangingPunct="1">
              <a:buFontTx/>
              <a:buNone/>
            </a:pPr>
            <a:r>
              <a:rPr lang="en-US" altLang="en-IL" dirty="0"/>
              <a:t>	and some try to explain the differences away.</a:t>
            </a:r>
          </a:p>
          <a:p>
            <a:pPr algn="ctr" eaLnBrk="1" hangingPunct="1">
              <a:buFontTx/>
              <a:buNone/>
            </a:pPr>
            <a:endParaRPr lang="en-US" altLang="en-IL" dirty="0"/>
          </a:p>
          <a:p>
            <a:pPr algn="ctr" eaLnBrk="1" hangingPunct="1">
              <a:buFontTx/>
              <a:buNone/>
            </a:pPr>
            <a:r>
              <a:rPr lang="en-US" altLang="en-IL" dirty="0"/>
              <a:t> Some even seek to create </a:t>
            </a:r>
          </a:p>
          <a:p>
            <a:pPr algn="ctr" eaLnBrk="1" hangingPunct="1">
              <a:buFontTx/>
              <a:buNone/>
            </a:pPr>
            <a:r>
              <a:rPr lang="en-US" altLang="en-US" dirty="0"/>
              <a:t>“</a:t>
            </a:r>
            <a:r>
              <a:rPr lang="en-US" altLang="en-IL" dirty="0"/>
              <a:t>Harmonies</a:t>
            </a:r>
            <a:r>
              <a:rPr lang="en-US" altLang="en-US" dirty="0"/>
              <a:t>”</a:t>
            </a:r>
            <a:r>
              <a:rPr lang="en-US" altLang="en-IL" dirty="0"/>
              <a:t> of the gospels </a:t>
            </a:r>
          </a:p>
          <a:p>
            <a:pPr algn="ctr" eaLnBrk="1" hangingPunct="1">
              <a:buFontTx/>
              <a:buNone/>
            </a:pPr>
            <a:r>
              <a:rPr lang="en-US" altLang="en-IL" dirty="0"/>
              <a:t>where attempts are made to fit all three accounts </a:t>
            </a:r>
          </a:p>
          <a:p>
            <a:pPr algn="ctr" eaLnBrk="1" hangingPunct="1">
              <a:buFontTx/>
              <a:buNone/>
            </a:pPr>
            <a:r>
              <a:rPr lang="en-US" altLang="en-IL" dirty="0"/>
              <a:t>together into one account.</a:t>
            </a:r>
          </a:p>
          <a:p>
            <a:pPr eaLnBrk="1" hangingPunct="1">
              <a:buFontTx/>
              <a:buNone/>
            </a:pPr>
            <a:endParaRPr lang="en-US" altLang="en-IL" dirty="0"/>
          </a:p>
          <a:p>
            <a:pPr eaLnBrk="1" hangingPunct="1">
              <a:buFontTx/>
              <a:buNone/>
            </a:pPr>
            <a:endParaRPr lang="fi-FI" altLang="en-IL"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7923">
                                            <p:txEl>
                                              <p:pRg st="0" end="0"/>
                                            </p:txEl>
                                          </p:spTgt>
                                        </p:tgtEl>
                                        <p:attrNameLst>
                                          <p:attrName>style.visibility</p:attrName>
                                        </p:attrNameLst>
                                      </p:cBhvr>
                                      <p:to>
                                        <p:strVal val="visible"/>
                                      </p:to>
                                    </p:set>
                                    <p:anim calcmode="lin" valueType="num">
                                      <p:cBhvr additive="base">
                                        <p:cTn id="7" dur="500" fill="hold"/>
                                        <p:tgtEl>
                                          <p:spTgt spid="3379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7923">
                                            <p:txEl>
                                              <p:pRg st="1" end="1"/>
                                            </p:txEl>
                                          </p:spTgt>
                                        </p:tgtEl>
                                        <p:attrNameLst>
                                          <p:attrName>style.visibility</p:attrName>
                                        </p:attrNameLst>
                                      </p:cBhvr>
                                      <p:to>
                                        <p:strVal val="visible"/>
                                      </p:to>
                                    </p:set>
                                    <p:anim calcmode="lin" valueType="num">
                                      <p:cBhvr additive="base">
                                        <p:cTn id="13" dur="500" fill="hold"/>
                                        <p:tgtEl>
                                          <p:spTgt spid="3379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7923">
                                            <p:txEl>
                                              <p:pRg st="2" end="2"/>
                                            </p:txEl>
                                          </p:spTgt>
                                        </p:tgtEl>
                                        <p:attrNameLst>
                                          <p:attrName>style.visibility</p:attrName>
                                        </p:attrNameLst>
                                      </p:cBhvr>
                                      <p:to>
                                        <p:strVal val="visible"/>
                                      </p:to>
                                    </p:set>
                                    <p:anim calcmode="lin" valueType="num">
                                      <p:cBhvr additive="base">
                                        <p:cTn id="19" dur="500" fill="hold"/>
                                        <p:tgtEl>
                                          <p:spTgt spid="3379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2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37923">
                                            <p:txEl>
                                              <p:pRg st="3" end="3"/>
                                            </p:txEl>
                                          </p:spTgt>
                                        </p:tgtEl>
                                        <p:attrNameLst>
                                          <p:attrName>style.visibility</p:attrName>
                                        </p:attrNameLst>
                                      </p:cBhvr>
                                      <p:to>
                                        <p:strVal val="visible"/>
                                      </p:to>
                                    </p:set>
                                    <p:anim calcmode="lin" valueType="num">
                                      <p:cBhvr additive="base">
                                        <p:cTn id="23" dur="500" fill="hold"/>
                                        <p:tgtEl>
                                          <p:spTgt spid="33792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3792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7923">
                                            <p:txEl>
                                              <p:pRg st="5" end="5"/>
                                            </p:txEl>
                                          </p:spTgt>
                                        </p:tgtEl>
                                        <p:attrNameLst>
                                          <p:attrName>style.visibility</p:attrName>
                                        </p:attrNameLst>
                                      </p:cBhvr>
                                      <p:to>
                                        <p:strVal val="visible"/>
                                      </p:to>
                                    </p:set>
                                    <p:anim calcmode="lin" valueType="num">
                                      <p:cBhvr additive="base">
                                        <p:cTn id="27" dur="500" fill="hold"/>
                                        <p:tgtEl>
                                          <p:spTgt spid="33792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3792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7923">
                                            <p:txEl>
                                              <p:pRg st="6" end="6"/>
                                            </p:txEl>
                                          </p:spTgt>
                                        </p:tgtEl>
                                        <p:attrNameLst>
                                          <p:attrName>style.visibility</p:attrName>
                                        </p:attrNameLst>
                                      </p:cBhvr>
                                      <p:to>
                                        <p:strVal val="visible"/>
                                      </p:to>
                                    </p:set>
                                    <p:anim calcmode="lin" valueType="num">
                                      <p:cBhvr additive="base">
                                        <p:cTn id="31" dur="500" fill="hold"/>
                                        <p:tgtEl>
                                          <p:spTgt spid="33792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2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37923">
                                            <p:txEl>
                                              <p:pRg st="7" end="7"/>
                                            </p:txEl>
                                          </p:spTgt>
                                        </p:tgtEl>
                                        <p:attrNameLst>
                                          <p:attrName>style.visibility</p:attrName>
                                        </p:attrNameLst>
                                      </p:cBhvr>
                                      <p:to>
                                        <p:strVal val="visible"/>
                                      </p:to>
                                    </p:set>
                                    <p:anim calcmode="lin" valueType="num">
                                      <p:cBhvr additive="base">
                                        <p:cTn id="35" dur="500" fill="hold"/>
                                        <p:tgtEl>
                                          <p:spTgt spid="33792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3792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37923">
                                            <p:txEl>
                                              <p:pRg st="8" end="8"/>
                                            </p:txEl>
                                          </p:spTgt>
                                        </p:tgtEl>
                                        <p:attrNameLst>
                                          <p:attrName>style.visibility</p:attrName>
                                        </p:attrNameLst>
                                      </p:cBhvr>
                                      <p:to>
                                        <p:strVal val="visible"/>
                                      </p:to>
                                    </p:set>
                                    <p:anim calcmode="lin" valueType="num">
                                      <p:cBhvr additive="base">
                                        <p:cTn id="39" dur="500" fill="hold"/>
                                        <p:tgtEl>
                                          <p:spTgt spid="33792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3792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0B85-E7BE-4D48-3286-E08F8376C102}"/>
              </a:ext>
            </a:extLst>
          </p:cNvPr>
          <p:cNvSpPr>
            <a:spLocks noGrp="1"/>
          </p:cNvSpPr>
          <p:nvPr>
            <p:ph type="title"/>
          </p:nvPr>
        </p:nvSpPr>
        <p:spPr>
          <a:xfrm>
            <a:off x="162553" y="553518"/>
            <a:ext cx="11866894" cy="5963520"/>
          </a:xfrm>
        </p:spPr>
        <p:txBody>
          <a:bodyPr>
            <a:normAutofit fontScale="90000"/>
          </a:bodyPr>
          <a:lstStyle/>
          <a:p>
            <a:r>
              <a:rPr lang="en-IL" dirty="0"/>
              <a:t>Outline of the presentation:</a:t>
            </a:r>
            <a:br>
              <a:rPr lang="en-IL" dirty="0"/>
            </a:br>
            <a:br>
              <a:rPr lang="en-IL" dirty="0"/>
            </a:br>
            <a:r>
              <a:rPr lang="en-IL" dirty="0"/>
              <a:t>Brief introduction to the ”SYNOPTIC PROBLEM”</a:t>
            </a:r>
            <a:br>
              <a:rPr lang="en-IL" dirty="0"/>
            </a:br>
            <a:br>
              <a:rPr lang="en-IL" dirty="0"/>
            </a:br>
            <a:r>
              <a:rPr lang="en-IL" dirty="0"/>
              <a:t>l. </a:t>
            </a:r>
            <a:r>
              <a:rPr lang="en-US" dirty="0"/>
              <a:t>T</a:t>
            </a:r>
            <a:r>
              <a:rPr lang="en-IL" dirty="0"/>
              <a:t>he objective </a:t>
            </a:r>
            <a:r>
              <a:rPr lang="en-IL" b="1" dirty="0"/>
              <a:t>FACTS</a:t>
            </a:r>
            <a:r>
              <a:rPr lang="en-IL" dirty="0"/>
              <a:t> to be explained</a:t>
            </a:r>
            <a:br>
              <a:rPr lang="en-IL" dirty="0"/>
            </a:br>
            <a:r>
              <a:rPr lang="en-IL" dirty="0"/>
              <a:t>ll. The relevance of </a:t>
            </a:r>
            <a:r>
              <a:rPr lang="en-IL" b="1" dirty="0"/>
              <a:t>TARGUMISTIC STYLE </a:t>
            </a:r>
            <a:r>
              <a:rPr lang="en-IL" dirty="0"/>
              <a:t>of 1st century</a:t>
            </a:r>
            <a:br>
              <a:rPr lang="en-IL" dirty="0"/>
            </a:br>
            <a:r>
              <a:rPr lang="en-IL" dirty="0"/>
              <a:t>III. </a:t>
            </a:r>
            <a:r>
              <a:rPr lang="en-IL" dirty="0">
                <a:solidFill>
                  <a:srgbClr val="FF0000"/>
                </a:solidFill>
              </a:rPr>
              <a:t>The significance of </a:t>
            </a:r>
            <a:r>
              <a:rPr lang="en-IL" b="1" dirty="0">
                <a:solidFill>
                  <a:srgbClr val="FF0000"/>
                </a:solidFill>
              </a:rPr>
              <a:t>HEBRAISMS</a:t>
            </a:r>
            <a:r>
              <a:rPr lang="en-IL" dirty="0">
                <a:solidFill>
                  <a:srgbClr val="FF0000"/>
                </a:solidFill>
              </a:rPr>
              <a:t> in Greek</a:t>
            </a:r>
            <a:br>
              <a:rPr lang="en-IL" dirty="0"/>
            </a:br>
            <a:r>
              <a:rPr lang="en-IL" dirty="0"/>
              <a:t>lV. The possibility of </a:t>
            </a:r>
            <a:r>
              <a:rPr lang="en-IL" b="1" dirty="0"/>
              <a:t>STATISTICAL PROOF</a:t>
            </a:r>
            <a:br>
              <a:rPr lang="en-IL" dirty="0"/>
            </a:br>
            <a:r>
              <a:rPr lang="en-IL" dirty="0"/>
              <a:t>V. The relevance of the </a:t>
            </a:r>
            <a:r>
              <a:rPr lang="en-IL" b="1" dirty="0"/>
              <a:t>EXTERNAL HISTORICAL CONTEXT</a:t>
            </a:r>
            <a:br>
              <a:rPr lang="en-IL" b="1" dirty="0"/>
            </a:br>
            <a:br>
              <a:rPr lang="en-IL" dirty="0"/>
            </a:br>
            <a:r>
              <a:rPr lang="en-IL" dirty="0"/>
              <a:t>Conclusions</a:t>
            </a:r>
          </a:p>
        </p:txBody>
      </p:sp>
    </p:spTree>
    <p:extLst>
      <p:ext uri="{BB962C8B-B14F-4D97-AF65-F5344CB8AC3E}">
        <p14:creationId xmlns:p14="http://schemas.microsoft.com/office/powerpoint/2010/main" val="3519308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2C3E2-11B8-93D5-B383-C593686F6778}"/>
              </a:ext>
            </a:extLst>
          </p:cNvPr>
          <p:cNvSpPr>
            <a:spLocks noGrp="1"/>
          </p:cNvSpPr>
          <p:nvPr>
            <p:ph type="title"/>
          </p:nvPr>
        </p:nvSpPr>
        <p:spPr>
          <a:xfrm>
            <a:off x="838200" y="1561628"/>
            <a:ext cx="10515600" cy="1325563"/>
          </a:xfrm>
        </p:spPr>
        <p:txBody>
          <a:bodyPr>
            <a:normAutofit/>
          </a:bodyPr>
          <a:lstStyle/>
          <a:p>
            <a:pPr algn="ctr"/>
            <a:r>
              <a:rPr lang="en-IL" dirty="0">
                <a:solidFill>
                  <a:srgbClr val="FF0000"/>
                </a:solidFill>
              </a:rPr>
              <a:t>III. The significance of Hebraisms </a:t>
            </a:r>
            <a:br>
              <a:rPr lang="en-IL" dirty="0">
                <a:solidFill>
                  <a:srgbClr val="FF0000"/>
                </a:solidFill>
              </a:rPr>
            </a:br>
            <a:r>
              <a:rPr lang="en-IL" dirty="0"/>
              <a:t>in the Greek texts of the Gospels</a:t>
            </a:r>
          </a:p>
        </p:txBody>
      </p:sp>
    </p:spTree>
    <p:extLst>
      <p:ext uri="{BB962C8B-B14F-4D97-AF65-F5344CB8AC3E}">
        <p14:creationId xmlns:p14="http://schemas.microsoft.com/office/powerpoint/2010/main" val="30420982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idx="1"/>
          </p:nvPr>
        </p:nvSpPr>
        <p:spPr/>
        <p:txBody>
          <a:bodyPr/>
          <a:lstStyle/>
          <a:p>
            <a:pPr algn="ctr" eaLnBrk="1" hangingPunct="1">
              <a:buFontTx/>
              <a:buNone/>
              <a:defRPr/>
            </a:pPr>
            <a:r>
              <a:rPr lang="en-US" sz="5400" dirty="0"/>
              <a:t>The </a:t>
            </a:r>
            <a:r>
              <a:rPr lang="en-US" sz="5400" dirty="0">
                <a:solidFill>
                  <a:srgbClr val="FF0066"/>
                </a:solidFill>
              </a:rPr>
              <a:t>HEBREW FACTOR</a:t>
            </a:r>
          </a:p>
          <a:p>
            <a:pPr algn="ctr" eaLnBrk="1" hangingPunct="1">
              <a:buFontTx/>
              <a:buNone/>
              <a:defRPr/>
            </a:pPr>
            <a:r>
              <a:rPr lang="en-US" sz="5400" dirty="0"/>
              <a:t>Enters the scene</a:t>
            </a:r>
            <a:endParaRPr lang="fi-FI" sz="5400" dirty="0"/>
          </a:p>
        </p:txBody>
      </p:sp>
    </p:spTree>
    <p:extLst>
      <p:ext uri="{BB962C8B-B14F-4D97-AF65-F5344CB8AC3E}">
        <p14:creationId xmlns:p14="http://schemas.microsoft.com/office/powerpoint/2010/main" val="22031680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a:xfrm>
            <a:off x="2613025" y="184992"/>
            <a:ext cx="7272339" cy="1339009"/>
          </a:xfrm>
        </p:spPr>
        <p:txBody>
          <a:bodyPr/>
          <a:lstStyle/>
          <a:p>
            <a:pPr eaLnBrk="1" hangingPunct="1">
              <a:defRPr/>
            </a:pPr>
            <a:r>
              <a:rPr lang="en-US" sz="4000" dirty="0"/>
              <a:t>Entering into this complex scene</a:t>
            </a:r>
            <a:endParaRPr lang="fi-FI" sz="4000" dirty="0"/>
          </a:p>
        </p:txBody>
      </p:sp>
      <p:sp>
        <p:nvSpPr>
          <p:cNvPr id="405507" name="Rectangle 3"/>
          <p:cNvSpPr>
            <a:spLocks noGrp="1" noChangeArrowheads="1"/>
          </p:cNvSpPr>
          <p:nvPr>
            <p:ph idx="1"/>
          </p:nvPr>
        </p:nvSpPr>
        <p:spPr>
          <a:xfrm>
            <a:off x="3048000" y="1570038"/>
            <a:ext cx="8686800" cy="4525963"/>
          </a:xfrm>
        </p:spPr>
        <p:txBody>
          <a:bodyPr>
            <a:noAutofit/>
          </a:bodyPr>
          <a:lstStyle/>
          <a:p>
            <a:pPr eaLnBrk="1" hangingPunct="1">
              <a:buFontTx/>
              <a:buNone/>
              <a:defRPr/>
            </a:pPr>
            <a:r>
              <a:rPr lang="en-US" sz="3200" dirty="0"/>
              <a:t>TWO MEN:</a:t>
            </a:r>
          </a:p>
          <a:p>
            <a:pPr eaLnBrk="1" hangingPunct="1">
              <a:buFontTx/>
              <a:buNone/>
              <a:defRPr/>
            </a:pPr>
            <a:r>
              <a:rPr lang="en-US" sz="3200" dirty="0"/>
              <a:t>Lindsey: 	an American, </a:t>
            </a:r>
          </a:p>
          <a:p>
            <a:pPr eaLnBrk="1" hangingPunct="1">
              <a:buFontTx/>
              <a:buNone/>
              <a:defRPr/>
            </a:pPr>
            <a:r>
              <a:rPr lang="en-US" sz="3200" dirty="0"/>
              <a:t>			 a </a:t>
            </a:r>
            <a:r>
              <a:rPr lang="en-US" sz="3200" dirty="0">
                <a:solidFill>
                  <a:srgbClr val="FF0066"/>
                </a:solidFill>
              </a:rPr>
              <a:t>Baptist pastor</a:t>
            </a:r>
          </a:p>
          <a:p>
            <a:pPr eaLnBrk="1" hangingPunct="1">
              <a:buFontTx/>
              <a:buNone/>
              <a:defRPr/>
            </a:pPr>
            <a:endParaRPr lang="en-US" sz="3200" dirty="0"/>
          </a:p>
          <a:p>
            <a:pPr eaLnBrk="1" hangingPunct="1">
              <a:buFontTx/>
              <a:buNone/>
              <a:defRPr/>
            </a:pPr>
            <a:r>
              <a:rPr lang="en-US" sz="3200" dirty="0" err="1"/>
              <a:t>Flusser</a:t>
            </a:r>
            <a:r>
              <a:rPr lang="en-US" sz="3200" dirty="0"/>
              <a:t>: 	a Czechoslovakian Jew, </a:t>
            </a:r>
          </a:p>
          <a:p>
            <a:pPr eaLnBrk="1" hangingPunct="1">
              <a:buFontTx/>
              <a:buNone/>
              <a:defRPr/>
            </a:pPr>
            <a:r>
              <a:rPr lang="en-US" sz="3200" dirty="0"/>
              <a:t>			a </a:t>
            </a:r>
            <a:r>
              <a:rPr lang="en-US" sz="3200" dirty="0">
                <a:solidFill>
                  <a:srgbClr val="FF0066"/>
                </a:solidFill>
              </a:rPr>
              <a:t>classical philologist of Greek</a:t>
            </a:r>
            <a:endParaRPr lang="fi-FI" sz="3200" dirty="0">
              <a:solidFill>
                <a:srgbClr val="FF0066"/>
              </a:solidFill>
            </a:endParaRPr>
          </a:p>
        </p:txBody>
      </p:sp>
    </p:spTree>
    <p:extLst>
      <p:ext uri="{BB962C8B-B14F-4D97-AF65-F5344CB8AC3E}">
        <p14:creationId xmlns:p14="http://schemas.microsoft.com/office/powerpoint/2010/main" val="6015188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2286000" y="0"/>
            <a:ext cx="8229600" cy="884238"/>
          </a:xfrm>
        </p:spPr>
        <p:txBody>
          <a:bodyPr/>
          <a:lstStyle/>
          <a:p>
            <a:pPr eaLnBrk="1" hangingPunct="1">
              <a:defRPr/>
            </a:pPr>
            <a:r>
              <a:rPr lang="en-US" dirty="0"/>
              <a:t>Lindsey   </a:t>
            </a:r>
            <a:r>
              <a:rPr lang="en-US" dirty="0" err="1"/>
              <a:t>Flusser</a:t>
            </a:r>
            <a:r>
              <a:rPr lang="en-US" dirty="0"/>
              <a:t>    </a:t>
            </a:r>
            <a:r>
              <a:rPr lang="en-US" dirty="0" err="1"/>
              <a:t>Bivin</a:t>
            </a:r>
            <a:r>
              <a:rPr lang="en-US" dirty="0"/>
              <a:t>   </a:t>
            </a:r>
            <a:r>
              <a:rPr lang="en-US" dirty="0" err="1"/>
              <a:t>Safrai</a:t>
            </a:r>
            <a:endParaRPr lang="fi-FI" dirty="0"/>
          </a:p>
        </p:txBody>
      </p:sp>
      <p:pic>
        <p:nvPicPr>
          <p:cNvPr id="208899" name="Picture 3" descr="Theori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345" t="53876" r="30453" b="14275"/>
          <a:stretch>
            <a:fillRect/>
          </a:stretch>
        </p:blipFill>
        <p:spPr>
          <a:xfrm>
            <a:off x="2286000" y="1066800"/>
            <a:ext cx="7543800" cy="53990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190780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pPr algn="ctr" eaLnBrk="1" hangingPunct="1">
              <a:defRPr/>
            </a:pPr>
            <a:r>
              <a:rPr lang="en-US" dirty="0"/>
              <a:t>Robert Lindsey</a:t>
            </a:r>
            <a:endParaRPr lang="fi-FI" dirty="0"/>
          </a:p>
        </p:txBody>
      </p:sp>
      <p:sp>
        <p:nvSpPr>
          <p:cNvPr id="431107" name="Rectangle 3"/>
          <p:cNvSpPr>
            <a:spLocks noGrp="1" noChangeArrowheads="1"/>
          </p:cNvSpPr>
          <p:nvPr>
            <p:ph idx="1"/>
          </p:nvPr>
        </p:nvSpPr>
        <p:spPr>
          <a:xfrm>
            <a:off x="1095375" y="1704976"/>
            <a:ext cx="10001250" cy="4525963"/>
          </a:xfrm>
        </p:spPr>
        <p:txBody>
          <a:bodyPr>
            <a:normAutofit/>
          </a:bodyPr>
          <a:lstStyle/>
          <a:p>
            <a:pPr algn="ctr" eaLnBrk="1" hangingPunct="1">
              <a:buFontTx/>
              <a:buNone/>
              <a:defRPr/>
            </a:pPr>
            <a:r>
              <a:rPr lang="en-US" sz="3600" dirty="0"/>
              <a:t> To provide a Hebrew New Testament </a:t>
            </a:r>
          </a:p>
          <a:p>
            <a:pPr algn="ctr" eaLnBrk="1" hangingPunct="1">
              <a:buFontTx/>
              <a:buNone/>
              <a:defRPr/>
            </a:pPr>
            <a:r>
              <a:rPr lang="en-US" sz="3600" dirty="0"/>
              <a:t>for the Hebrew speakers in his congregation, </a:t>
            </a:r>
          </a:p>
          <a:p>
            <a:pPr algn="ctr" eaLnBrk="1" hangingPunct="1">
              <a:buFontTx/>
              <a:buNone/>
              <a:defRPr/>
            </a:pPr>
            <a:r>
              <a:rPr lang="en-US" sz="3600" dirty="0"/>
              <a:t>he starts to </a:t>
            </a:r>
            <a:r>
              <a:rPr lang="en-US" sz="3600" dirty="0">
                <a:solidFill>
                  <a:srgbClr val="FF0000"/>
                </a:solidFill>
              </a:rPr>
              <a:t>translate Mark from Greek into Hebrew</a:t>
            </a:r>
          </a:p>
        </p:txBody>
      </p:sp>
    </p:spTree>
    <p:extLst>
      <p:ext uri="{BB962C8B-B14F-4D97-AF65-F5344CB8AC3E}">
        <p14:creationId xmlns:p14="http://schemas.microsoft.com/office/powerpoint/2010/main" val="34423615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9BB65-6142-1EE2-FFF5-C399DA311B74}"/>
              </a:ext>
            </a:extLst>
          </p:cNvPr>
          <p:cNvSpPr>
            <a:spLocks noGrp="1"/>
          </p:cNvSpPr>
          <p:nvPr>
            <p:ph type="title"/>
          </p:nvPr>
        </p:nvSpPr>
        <p:spPr>
          <a:xfrm>
            <a:off x="838200" y="579438"/>
            <a:ext cx="10515600" cy="1325563"/>
          </a:xfrm>
        </p:spPr>
        <p:txBody>
          <a:bodyPr/>
          <a:lstStyle/>
          <a:p>
            <a:pPr algn="ctr"/>
            <a:r>
              <a:rPr lang="en-US" sz="4400" dirty="0"/>
              <a:t>Why did Lindsey start with Mark?</a:t>
            </a:r>
            <a:br>
              <a:rPr lang="en-US" sz="4400" dirty="0"/>
            </a:br>
            <a:endParaRPr lang="en-IL" dirty="0"/>
          </a:p>
        </p:txBody>
      </p:sp>
      <p:sp>
        <p:nvSpPr>
          <p:cNvPr id="3" name="Content Placeholder 2">
            <a:extLst>
              <a:ext uri="{FF2B5EF4-FFF2-40B4-BE49-F238E27FC236}">
                <a16:creationId xmlns:a16="http://schemas.microsoft.com/office/drawing/2014/main" id="{682773E7-801E-568E-913D-B5AE37C01E8A}"/>
              </a:ext>
            </a:extLst>
          </p:cNvPr>
          <p:cNvSpPr>
            <a:spLocks noGrp="1"/>
          </p:cNvSpPr>
          <p:nvPr>
            <p:ph idx="1"/>
          </p:nvPr>
        </p:nvSpPr>
        <p:spPr>
          <a:xfrm>
            <a:off x="838200" y="2141537"/>
            <a:ext cx="10515600" cy="4351338"/>
          </a:xfrm>
        </p:spPr>
        <p:txBody>
          <a:bodyPr/>
          <a:lstStyle/>
          <a:p>
            <a:pPr algn="ctr" eaLnBrk="1" hangingPunct="1">
              <a:buFontTx/>
              <a:buNone/>
              <a:defRPr/>
            </a:pPr>
            <a:r>
              <a:rPr lang="en-US" sz="4400" dirty="0"/>
              <a:t>Because </a:t>
            </a:r>
          </a:p>
          <a:p>
            <a:pPr algn="ctr" eaLnBrk="1" hangingPunct="1">
              <a:buFontTx/>
              <a:buNone/>
              <a:defRPr/>
            </a:pPr>
            <a:r>
              <a:rPr lang="en-US" sz="4400" dirty="0"/>
              <a:t>he had been taught the theory </a:t>
            </a:r>
          </a:p>
          <a:p>
            <a:pPr algn="ctr" eaLnBrk="1" hangingPunct="1">
              <a:buFontTx/>
              <a:buNone/>
              <a:defRPr/>
            </a:pPr>
            <a:r>
              <a:rPr lang="en-US" sz="4400" dirty="0"/>
              <a:t>that Mark is first.</a:t>
            </a:r>
            <a:endParaRPr lang="fi-FI" sz="4400" dirty="0"/>
          </a:p>
          <a:p>
            <a:endParaRPr lang="en-IL" dirty="0"/>
          </a:p>
        </p:txBody>
      </p:sp>
    </p:spTree>
    <p:extLst>
      <p:ext uri="{BB962C8B-B14F-4D97-AF65-F5344CB8AC3E}">
        <p14:creationId xmlns:p14="http://schemas.microsoft.com/office/powerpoint/2010/main" val="38091819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pPr algn="ctr" eaLnBrk="1" hangingPunct="1">
              <a:defRPr/>
            </a:pPr>
            <a:r>
              <a:rPr lang="en-US" dirty="0"/>
              <a:t>David </a:t>
            </a:r>
            <a:r>
              <a:rPr lang="en-US" dirty="0" err="1"/>
              <a:t>Flusser</a:t>
            </a:r>
            <a:endParaRPr lang="fi-FI" dirty="0"/>
          </a:p>
        </p:txBody>
      </p:sp>
      <p:sp>
        <p:nvSpPr>
          <p:cNvPr id="430083" name="Rectangle 3"/>
          <p:cNvSpPr>
            <a:spLocks noGrp="1" noChangeArrowheads="1"/>
          </p:cNvSpPr>
          <p:nvPr>
            <p:ph idx="1"/>
          </p:nvPr>
        </p:nvSpPr>
        <p:spPr/>
        <p:txBody>
          <a:bodyPr>
            <a:normAutofit fontScale="92500" lnSpcReduction="20000"/>
          </a:bodyPr>
          <a:lstStyle/>
          <a:p>
            <a:pPr algn="ctr" eaLnBrk="1" hangingPunct="1">
              <a:lnSpc>
                <a:spcPct val="90000"/>
              </a:lnSpc>
              <a:buFontTx/>
              <a:buNone/>
              <a:defRPr/>
            </a:pPr>
            <a:r>
              <a:rPr lang="en-US" dirty="0"/>
              <a:t>	</a:t>
            </a:r>
            <a:r>
              <a:rPr lang="en-US" sz="3600" dirty="0"/>
              <a:t>As a philologist of classical Greek literature, </a:t>
            </a:r>
          </a:p>
          <a:p>
            <a:pPr algn="ctr" eaLnBrk="1" hangingPunct="1">
              <a:lnSpc>
                <a:spcPct val="90000"/>
              </a:lnSpc>
              <a:buFontTx/>
              <a:buNone/>
              <a:defRPr/>
            </a:pPr>
            <a:r>
              <a:rPr lang="en-US" sz="3600" dirty="0"/>
              <a:t>who had immigrated to Israel, </a:t>
            </a:r>
          </a:p>
          <a:p>
            <a:pPr algn="ctr" eaLnBrk="1" hangingPunct="1">
              <a:lnSpc>
                <a:spcPct val="90000"/>
              </a:lnSpc>
              <a:buFontTx/>
              <a:buNone/>
              <a:defRPr/>
            </a:pPr>
            <a:r>
              <a:rPr lang="en-US" sz="3600" dirty="0"/>
              <a:t>	</a:t>
            </a:r>
            <a:r>
              <a:rPr lang="en-US" sz="3600" dirty="0" err="1"/>
              <a:t>Flusser</a:t>
            </a:r>
            <a:r>
              <a:rPr lang="en-US" sz="3600" dirty="0"/>
              <a:t> wanted to read everything </a:t>
            </a:r>
          </a:p>
          <a:p>
            <a:pPr algn="ctr" eaLnBrk="1" hangingPunct="1">
              <a:lnSpc>
                <a:spcPct val="90000"/>
              </a:lnSpc>
              <a:buFontTx/>
              <a:buNone/>
              <a:defRPr/>
            </a:pPr>
            <a:r>
              <a:rPr lang="en-US" sz="3600" dirty="0"/>
              <a:t>written in Greek by Jews</a:t>
            </a:r>
          </a:p>
          <a:p>
            <a:pPr algn="ctr" eaLnBrk="1" hangingPunct="1">
              <a:lnSpc>
                <a:spcPct val="90000"/>
              </a:lnSpc>
              <a:buFontTx/>
              <a:buNone/>
              <a:defRPr/>
            </a:pPr>
            <a:r>
              <a:rPr lang="en-US" sz="3600" dirty="0"/>
              <a:t>	so</a:t>
            </a:r>
          </a:p>
          <a:p>
            <a:pPr algn="ctr" eaLnBrk="1" hangingPunct="1">
              <a:lnSpc>
                <a:spcPct val="90000"/>
              </a:lnSpc>
              <a:buFontTx/>
              <a:buNone/>
              <a:defRPr/>
            </a:pPr>
            <a:r>
              <a:rPr lang="en-US" sz="3600" dirty="0"/>
              <a:t>	he reads the New Testament.</a:t>
            </a:r>
          </a:p>
          <a:p>
            <a:pPr eaLnBrk="1" hangingPunct="1">
              <a:lnSpc>
                <a:spcPct val="90000"/>
              </a:lnSpc>
              <a:buFontTx/>
              <a:buNone/>
              <a:defRPr/>
            </a:pPr>
            <a:endParaRPr lang="en-US" sz="3600" dirty="0"/>
          </a:p>
          <a:p>
            <a:pPr algn="ctr" eaLnBrk="1" hangingPunct="1">
              <a:lnSpc>
                <a:spcPct val="90000"/>
              </a:lnSpc>
              <a:buFontTx/>
              <a:buNone/>
              <a:defRPr/>
            </a:pPr>
            <a:r>
              <a:rPr lang="en-US" sz="3600" dirty="0"/>
              <a:t>He senses </a:t>
            </a:r>
            <a:r>
              <a:rPr lang="en-US" sz="3600" dirty="0">
                <a:solidFill>
                  <a:srgbClr val="FF0066"/>
                </a:solidFill>
              </a:rPr>
              <a:t>the Hebraic character</a:t>
            </a:r>
          </a:p>
          <a:p>
            <a:pPr algn="ctr" eaLnBrk="1" hangingPunct="1">
              <a:lnSpc>
                <a:spcPct val="90000"/>
              </a:lnSpc>
              <a:buFontTx/>
              <a:buNone/>
              <a:defRPr/>
            </a:pPr>
            <a:r>
              <a:rPr lang="en-US" sz="3600" dirty="0"/>
              <a:t>of Luke’s Greek</a:t>
            </a:r>
          </a:p>
          <a:p>
            <a:pPr eaLnBrk="1" hangingPunct="1">
              <a:lnSpc>
                <a:spcPct val="90000"/>
              </a:lnSpc>
              <a:buFontTx/>
              <a:buNone/>
              <a:defRPr/>
            </a:pPr>
            <a:endParaRPr lang="fi-FI" dirty="0"/>
          </a:p>
        </p:txBody>
      </p:sp>
    </p:spTree>
    <p:extLst>
      <p:ext uri="{BB962C8B-B14F-4D97-AF65-F5344CB8AC3E}">
        <p14:creationId xmlns:p14="http://schemas.microsoft.com/office/powerpoint/2010/main" val="1193998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8C79-67DD-F379-F236-792F0A653947}"/>
              </a:ext>
            </a:extLst>
          </p:cNvPr>
          <p:cNvSpPr>
            <a:spLocks noGrp="1"/>
          </p:cNvSpPr>
          <p:nvPr>
            <p:ph type="title"/>
          </p:nvPr>
        </p:nvSpPr>
        <p:spPr>
          <a:xfrm>
            <a:off x="170481" y="1048788"/>
            <a:ext cx="11933695" cy="5739470"/>
          </a:xfrm>
        </p:spPr>
        <p:txBody>
          <a:bodyPr>
            <a:normAutofit/>
          </a:bodyPr>
          <a:lstStyle/>
          <a:p>
            <a:pPr algn="ctr"/>
            <a:r>
              <a:rPr lang="en-IL" dirty="0"/>
              <a:t>They were both concerned with FACTS, </a:t>
            </a:r>
            <a:br>
              <a:rPr lang="en-IL" dirty="0"/>
            </a:br>
            <a:r>
              <a:rPr lang="en-IL" dirty="0"/>
              <a:t>publically observable FACTS,</a:t>
            </a:r>
            <a:br>
              <a:rPr lang="en-IL" dirty="0"/>
            </a:br>
            <a:r>
              <a:rPr lang="en-IL" dirty="0"/>
              <a:t>as they relate to ”</a:t>
            </a:r>
            <a:r>
              <a:rPr lang="en-IL" dirty="0">
                <a:solidFill>
                  <a:srgbClr val="FF0000"/>
                </a:solidFill>
              </a:rPr>
              <a:t>Hebrew-ease</a:t>
            </a:r>
            <a:r>
              <a:rPr lang="en-IL" dirty="0"/>
              <a:t>”</a:t>
            </a:r>
            <a:br>
              <a:rPr lang="en-IL" dirty="0"/>
            </a:br>
            <a:br>
              <a:rPr lang="en-IL" dirty="0"/>
            </a:br>
            <a:br>
              <a:rPr lang="en-IL" dirty="0"/>
            </a:br>
            <a:endParaRPr lang="en-IL" dirty="0"/>
          </a:p>
        </p:txBody>
      </p:sp>
    </p:spTree>
    <p:extLst>
      <p:ext uri="{BB962C8B-B14F-4D97-AF65-F5344CB8AC3E}">
        <p14:creationId xmlns:p14="http://schemas.microsoft.com/office/powerpoint/2010/main" val="6033258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8EFB-8E45-A221-6045-B60BF11F2AA6}"/>
              </a:ext>
            </a:extLst>
          </p:cNvPr>
          <p:cNvSpPr>
            <a:spLocks noGrp="1"/>
          </p:cNvSpPr>
          <p:nvPr>
            <p:ph type="title"/>
          </p:nvPr>
        </p:nvSpPr>
        <p:spPr/>
        <p:txBody>
          <a:bodyPr/>
          <a:lstStyle/>
          <a:p>
            <a:pPr algn="ctr"/>
            <a:r>
              <a:rPr lang="en-IL" dirty="0"/>
              <a:t>“Hebrew-ease”?</a:t>
            </a:r>
          </a:p>
        </p:txBody>
      </p:sp>
      <p:sp>
        <p:nvSpPr>
          <p:cNvPr id="3" name="Content Placeholder 2">
            <a:extLst>
              <a:ext uri="{FF2B5EF4-FFF2-40B4-BE49-F238E27FC236}">
                <a16:creationId xmlns:a16="http://schemas.microsoft.com/office/drawing/2014/main" id="{C6F8B294-4B3A-4C58-89BC-C61F9A1ACEB8}"/>
              </a:ext>
            </a:extLst>
          </p:cNvPr>
          <p:cNvSpPr>
            <a:spLocks noGrp="1"/>
          </p:cNvSpPr>
          <p:nvPr>
            <p:ph idx="1"/>
          </p:nvPr>
        </p:nvSpPr>
        <p:spPr/>
        <p:txBody>
          <a:bodyPr/>
          <a:lstStyle/>
          <a:p>
            <a:pPr marL="0" indent="0">
              <a:buNone/>
            </a:pPr>
            <a:r>
              <a:rPr lang="en-IL" dirty="0"/>
              <a:t>This new expression refers to </a:t>
            </a:r>
          </a:p>
          <a:p>
            <a:pPr marL="0" indent="0" algn="ctr">
              <a:buNone/>
            </a:pPr>
            <a:r>
              <a:rPr lang="en-IL" i="1" u="sng" dirty="0"/>
              <a:t>the ease of translating a Greek text into Hebrew</a:t>
            </a:r>
            <a:r>
              <a:rPr lang="en-IL" dirty="0"/>
              <a:t>.</a:t>
            </a:r>
          </a:p>
          <a:p>
            <a:pPr marL="0" indent="0" algn="ctr">
              <a:buNone/>
            </a:pPr>
            <a:r>
              <a:rPr lang="en-IL" dirty="0"/>
              <a:t>This occurs when the translator gets the suspicion that </a:t>
            </a:r>
            <a:br>
              <a:rPr lang="en-IL" dirty="0"/>
            </a:br>
            <a:r>
              <a:rPr lang="en-IL" dirty="0"/>
              <a:t>he is making a translation into Hebrew</a:t>
            </a:r>
            <a:br>
              <a:rPr lang="en-IL" dirty="0"/>
            </a:br>
            <a:r>
              <a:rPr lang="en-IL" dirty="0"/>
              <a:t>of what was actually originally a Hebrew text</a:t>
            </a:r>
            <a:br>
              <a:rPr lang="en-IL" dirty="0"/>
            </a:br>
            <a:r>
              <a:rPr lang="en-IL" dirty="0"/>
              <a:t>where word order and concepts </a:t>
            </a:r>
            <a:br>
              <a:rPr lang="en-IL" dirty="0"/>
            </a:br>
            <a:r>
              <a:rPr lang="en-IL" dirty="0"/>
              <a:t>are more natural in Hebrew</a:t>
            </a:r>
            <a:br>
              <a:rPr lang="en-IL" dirty="0"/>
            </a:br>
            <a:r>
              <a:rPr lang="en-IL" dirty="0"/>
              <a:t>than in the Greek text being translated.</a:t>
            </a:r>
          </a:p>
        </p:txBody>
      </p:sp>
    </p:spTree>
    <p:extLst>
      <p:ext uri="{BB962C8B-B14F-4D97-AF65-F5344CB8AC3E}">
        <p14:creationId xmlns:p14="http://schemas.microsoft.com/office/powerpoint/2010/main" val="3742547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D474-0975-5F9F-E1DE-6F399BBAA3C6}"/>
              </a:ext>
            </a:extLst>
          </p:cNvPr>
          <p:cNvSpPr>
            <a:spLocks noGrp="1"/>
          </p:cNvSpPr>
          <p:nvPr>
            <p:ph type="title"/>
          </p:nvPr>
        </p:nvSpPr>
        <p:spPr/>
        <p:txBody>
          <a:bodyPr>
            <a:normAutofit fontScale="90000"/>
          </a:bodyPr>
          <a:lstStyle/>
          <a:p>
            <a:pPr algn="ctr"/>
            <a:r>
              <a:rPr lang="en-IL" dirty="0"/>
              <a:t>Comfort from Simon Greenleaf </a:t>
            </a:r>
            <a:br>
              <a:rPr lang="en-IL" dirty="0"/>
            </a:br>
            <a:r>
              <a:rPr lang="en-IL" dirty="0"/>
              <a:t>– a Messianic Jewish professor </a:t>
            </a:r>
            <a:br>
              <a:rPr lang="en-IL" dirty="0"/>
            </a:br>
            <a:r>
              <a:rPr lang="en-IL" dirty="0"/>
              <a:t>at Harvard Law School in mid-1800s</a:t>
            </a:r>
          </a:p>
        </p:txBody>
      </p:sp>
      <p:sp>
        <p:nvSpPr>
          <p:cNvPr id="3" name="Content Placeholder 2">
            <a:extLst>
              <a:ext uri="{FF2B5EF4-FFF2-40B4-BE49-F238E27FC236}">
                <a16:creationId xmlns:a16="http://schemas.microsoft.com/office/drawing/2014/main" id="{7F0E6B23-6859-D7A4-4495-BA1EC720AA1D}"/>
              </a:ext>
            </a:extLst>
          </p:cNvPr>
          <p:cNvSpPr>
            <a:spLocks noGrp="1"/>
          </p:cNvSpPr>
          <p:nvPr>
            <p:ph idx="1"/>
          </p:nvPr>
        </p:nvSpPr>
        <p:spPr>
          <a:xfrm>
            <a:off x="166255" y="2141537"/>
            <a:ext cx="11918372" cy="4351338"/>
          </a:xfrm>
        </p:spPr>
        <p:txBody>
          <a:bodyPr>
            <a:normAutofit/>
          </a:bodyPr>
          <a:lstStyle/>
          <a:p>
            <a:pPr algn="ctr"/>
            <a:r>
              <a:rPr lang="en-IL" sz="3600" dirty="0"/>
              <a:t>”If I have four witness in court, and they all agree perfectly, </a:t>
            </a:r>
          </a:p>
          <a:p>
            <a:pPr marL="0" indent="0" algn="ctr">
              <a:buNone/>
            </a:pPr>
            <a:r>
              <a:rPr lang="en-IL" sz="3600" dirty="0"/>
              <a:t>I know they are lying.”</a:t>
            </a:r>
          </a:p>
          <a:p>
            <a:pPr marL="0" indent="0">
              <a:buNone/>
            </a:pPr>
            <a:endParaRPr lang="en-IL" sz="3600" dirty="0"/>
          </a:p>
          <a:p>
            <a:pPr algn="ctr"/>
            <a:r>
              <a:rPr lang="en-IL" sz="3600" dirty="0"/>
              <a:t>The ”</a:t>
            </a:r>
            <a:r>
              <a:rPr lang="en-IL" sz="3600" dirty="0">
                <a:solidFill>
                  <a:srgbClr val="FF0000"/>
                </a:solidFill>
              </a:rPr>
              <a:t>ring of truth</a:t>
            </a:r>
            <a:r>
              <a:rPr lang="en-IL" sz="3600" dirty="0"/>
              <a:t>” </a:t>
            </a:r>
          </a:p>
          <a:p>
            <a:pPr algn="ctr"/>
            <a:r>
              <a:rPr lang="en-IL" sz="3600" dirty="0"/>
              <a:t>is when the testimonies agree in general, </a:t>
            </a:r>
          </a:p>
          <a:p>
            <a:pPr algn="ctr"/>
            <a:r>
              <a:rPr lang="en-IL" sz="3600" dirty="0"/>
              <a:t>but not in all the specifics."</a:t>
            </a:r>
          </a:p>
        </p:txBody>
      </p:sp>
    </p:spTree>
    <p:extLst>
      <p:ext uri="{BB962C8B-B14F-4D97-AF65-F5344CB8AC3E}">
        <p14:creationId xmlns:p14="http://schemas.microsoft.com/office/powerpoint/2010/main" val="26499673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1228725" y="-228600"/>
            <a:ext cx="9286876" cy="1339009"/>
          </a:xfrm>
        </p:spPr>
        <p:txBody>
          <a:bodyPr/>
          <a:lstStyle/>
          <a:p>
            <a:pPr eaLnBrk="1" hangingPunct="1">
              <a:defRPr/>
            </a:pPr>
            <a:r>
              <a:rPr lang="en-US" dirty="0">
                <a:solidFill>
                  <a:srgbClr val="3366FF"/>
                </a:solidFill>
              </a:rPr>
              <a:t>FACTS: </a:t>
            </a:r>
            <a:r>
              <a:rPr lang="en-US" dirty="0"/>
              <a:t>noted by Lindsey and </a:t>
            </a:r>
            <a:r>
              <a:rPr lang="en-US" dirty="0" err="1"/>
              <a:t>Flusser</a:t>
            </a:r>
            <a:endParaRPr lang="fi-FI" dirty="0"/>
          </a:p>
        </p:txBody>
      </p:sp>
      <p:sp>
        <p:nvSpPr>
          <p:cNvPr id="491523" name="Rectangle 3"/>
          <p:cNvSpPr>
            <a:spLocks noGrp="1" noChangeArrowheads="1"/>
          </p:cNvSpPr>
          <p:nvPr>
            <p:ph idx="1"/>
          </p:nvPr>
        </p:nvSpPr>
        <p:spPr>
          <a:xfrm>
            <a:off x="2299664" y="783281"/>
            <a:ext cx="8215937" cy="6074719"/>
          </a:xfrm>
        </p:spPr>
        <p:txBody>
          <a:bodyPr>
            <a:noAutofit/>
          </a:bodyPr>
          <a:lstStyle/>
          <a:p>
            <a:pPr marL="742950" indent="-742950" eaLnBrk="1" hangingPunct="1">
              <a:lnSpc>
                <a:spcPct val="100000"/>
              </a:lnSpc>
              <a:spcBef>
                <a:spcPts val="0"/>
              </a:spcBef>
              <a:buFontTx/>
              <a:buAutoNum type="arabicPeriod"/>
              <a:defRPr/>
            </a:pPr>
            <a:r>
              <a:rPr lang="en-US" sz="3600" dirty="0">
                <a:solidFill>
                  <a:srgbClr val="FF0000"/>
                </a:solidFill>
              </a:rPr>
              <a:t>Mark is </a:t>
            </a:r>
            <a:r>
              <a:rPr lang="en-US" sz="3600" b="1" i="1" u="sng" dirty="0">
                <a:solidFill>
                  <a:srgbClr val="FF0000"/>
                </a:solidFill>
              </a:rPr>
              <a:t>ERRATIC</a:t>
            </a:r>
            <a:r>
              <a:rPr lang="en-US" sz="3600" dirty="0">
                <a:solidFill>
                  <a:srgbClr val="FF0000"/>
                </a:solidFill>
              </a:rPr>
              <a:t> </a:t>
            </a:r>
          </a:p>
          <a:p>
            <a:pPr marL="0" indent="0" eaLnBrk="1" hangingPunct="1">
              <a:lnSpc>
                <a:spcPct val="100000"/>
              </a:lnSpc>
              <a:spcBef>
                <a:spcPts val="0"/>
              </a:spcBef>
              <a:buNone/>
              <a:defRPr/>
            </a:pPr>
            <a:r>
              <a:rPr lang="en-US" sz="3600" dirty="0"/>
              <a:t>sometimes easy, but sometimes difficult to   translate into Hebrew.</a:t>
            </a:r>
          </a:p>
          <a:p>
            <a:pPr>
              <a:lnSpc>
                <a:spcPct val="100000"/>
              </a:lnSpc>
              <a:spcBef>
                <a:spcPts val="0"/>
              </a:spcBef>
              <a:buNone/>
              <a:defRPr/>
            </a:pPr>
            <a:r>
              <a:rPr lang="en-US" sz="3600" dirty="0"/>
              <a:t>2. </a:t>
            </a:r>
            <a:r>
              <a:rPr lang="en-US" sz="3600" dirty="0">
                <a:solidFill>
                  <a:srgbClr val="FF0000"/>
                </a:solidFill>
              </a:rPr>
              <a:t>Luke is </a:t>
            </a:r>
            <a:r>
              <a:rPr lang="en-US" sz="3600" b="1" i="1" u="sng" dirty="0">
                <a:solidFill>
                  <a:srgbClr val="FF0000"/>
                </a:solidFill>
              </a:rPr>
              <a:t>CONSISTENTLY easier</a:t>
            </a:r>
          </a:p>
          <a:p>
            <a:pPr eaLnBrk="1" hangingPunct="1">
              <a:lnSpc>
                <a:spcPct val="100000"/>
              </a:lnSpc>
              <a:spcBef>
                <a:spcPts val="0"/>
              </a:spcBef>
              <a:buFontTx/>
              <a:buNone/>
              <a:defRPr/>
            </a:pPr>
            <a:r>
              <a:rPr lang="en-US" sz="3600" dirty="0"/>
              <a:t>to translate into Hebrew, </a:t>
            </a:r>
            <a:r>
              <a:rPr lang="en-US" sz="3600" b="1" dirty="0"/>
              <a:t>uninfluenced</a:t>
            </a:r>
            <a:r>
              <a:rPr lang="en-US" sz="3600" dirty="0"/>
              <a:t>     by the presence or absence of parallels.</a:t>
            </a:r>
          </a:p>
          <a:p>
            <a:pPr eaLnBrk="1" hangingPunct="1">
              <a:lnSpc>
                <a:spcPct val="100000"/>
              </a:lnSpc>
              <a:spcBef>
                <a:spcPts val="0"/>
              </a:spcBef>
              <a:buFontTx/>
              <a:buNone/>
              <a:defRPr/>
            </a:pPr>
            <a:r>
              <a:rPr lang="en-US" sz="3600" dirty="0"/>
              <a:t>3. </a:t>
            </a:r>
            <a:r>
              <a:rPr lang="en-US" sz="3600" dirty="0">
                <a:solidFill>
                  <a:srgbClr val="FF0000"/>
                </a:solidFill>
              </a:rPr>
              <a:t>Matthew is </a:t>
            </a:r>
            <a:r>
              <a:rPr lang="en-US" sz="3600" b="1" i="1" u="sng" dirty="0">
                <a:solidFill>
                  <a:srgbClr val="FF0000"/>
                </a:solidFill>
              </a:rPr>
              <a:t>INCONSISTENT</a:t>
            </a:r>
            <a:r>
              <a:rPr lang="en-US" sz="3600" dirty="0">
                <a:solidFill>
                  <a:srgbClr val="FF0000"/>
                </a:solidFill>
              </a:rPr>
              <a:t> </a:t>
            </a:r>
          </a:p>
          <a:p>
            <a:pPr eaLnBrk="1" hangingPunct="1">
              <a:lnSpc>
                <a:spcPct val="100000"/>
              </a:lnSpc>
              <a:spcBef>
                <a:spcPts val="0"/>
              </a:spcBef>
              <a:buFontTx/>
              <a:buNone/>
              <a:defRPr/>
            </a:pPr>
            <a:r>
              <a:rPr lang="en-US" sz="3600" dirty="0"/>
              <a:t>- because he is </a:t>
            </a:r>
            <a:r>
              <a:rPr lang="en-US" sz="3600" u="sng" dirty="0"/>
              <a:t>easy to translate</a:t>
            </a:r>
            <a:r>
              <a:rPr lang="en-US" sz="3600" dirty="0"/>
              <a:t>, like Luke,</a:t>
            </a:r>
          </a:p>
          <a:p>
            <a:pPr eaLnBrk="1" hangingPunct="1">
              <a:lnSpc>
                <a:spcPct val="100000"/>
              </a:lnSpc>
              <a:spcBef>
                <a:spcPts val="0"/>
              </a:spcBef>
              <a:buFontTx/>
              <a:buNone/>
              <a:defRPr/>
            </a:pPr>
            <a:r>
              <a:rPr lang="en-US" sz="3600" dirty="0"/>
              <a:t>- </a:t>
            </a:r>
            <a:r>
              <a:rPr lang="en-US" sz="3600" b="1" i="1" u="sng" dirty="0">
                <a:solidFill>
                  <a:srgbClr val="FF0000"/>
                </a:solidFill>
              </a:rPr>
              <a:t>UNLESS</a:t>
            </a:r>
            <a:r>
              <a:rPr lang="en-US" sz="3600" dirty="0"/>
              <a:t> Mark has the same story because</a:t>
            </a:r>
          </a:p>
          <a:p>
            <a:pPr eaLnBrk="1" hangingPunct="1">
              <a:lnSpc>
                <a:spcPct val="100000"/>
              </a:lnSpc>
              <a:spcBef>
                <a:spcPts val="0"/>
              </a:spcBef>
              <a:buFontTx/>
              <a:buNone/>
              <a:defRPr/>
            </a:pPr>
            <a:r>
              <a:rPr lang="en-US" sz="3600" dirty="0"/>
              <a:t>then MT becomes as </a:t>
            </a:r>
            <a:r>
              <a:rPr lang="en-US" sz="3600" u="sng" dirty="0"/>
              <a:t>erratic</a:t>
            </a:r>
            <a:r>
              <a:rPr lang="en-US" sz="3600" dirty="0"/>
              <a:t> as Mark.</a:t>
            </a:r>
            <a:endParaRPr lang="fi-FI" sz="3600" dirty="0"/>
          </a:p>
        </p:txBody>
      </p:sp>
      <p:sp>
        <p:nvSpPr>
          <p:cNvPr id="2" name="Right Arrow 1"/>
          <p:cNvSpPr/>
          <p:nvPr/>
        </p:nvSpPr>
        <p:spPr>
          <a:xfrm>
            <a:off x="1321256" y="2533828"/>
            <a:ext cx="978408" cy="484632"/>
          </a:xfrm>
          <a:prstGeom prst="rightArrow">
            <a:avLst/>
          </a:prstGeom>
          <a:solidFill>
            <a:srgbClr val="FF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143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91523">
                                            <p:txEl>
                                              <p:pRg st="0" end="0"/>
                                            </p:txEl>
                                          </p:spTgt>
                                        </p:tgtEl>
                                        <p:attrNameLst>
                                          <p:attrName>style.visibility</p:attrName>
                                        </p:attrNameLst>
                                      </p:cBhvr>
                                      <p:to>
                                        <p:strVal val="visible"/>
                                      </p:to>
                                    </p:set>
                                    <p:anim calcmode="lin" valueType="num">
                                      <p:cBhvr additive="base">
                                        <p:cTn id="7" dur="500" fill="hold"/>
                                        <p:tgtEl>
                                          <p:spTgt spid="4915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1523">
                                            <p:txEl>
                                              <p:pRg st="1" end="1"/>
                                            </p:txEl>
                                          </p:spTgt>
                                        </p:tgtEl>
                                        <p:attrNameLst>
                                          <p:attrName>style.visibility</p:attrName>
                                        </p:attrNameLst>
                                      </p:cBhvr>
                                      <p:to>
                                        <p:strVal val="visible"/>
                                      </p:to>
                                    </p:set>
                                    <p:anim calcmode="lin" valueType="num">
                                      <p:cBhvr additive="base">
                                        <p:cTn id="13" dur="500" fill="hold"/>
                                        <p:tgtEl>
                                          <p:spTgt spid="4915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91523">
                                            <p:txEl>
                                              <p:pRg st="2" end="2"/>
                                            </p:txEl>
                                          </p:spTgt>
                                        </p:tgtEl>
                                        <p:attrNameLst>
                                          <p:attrName>style.visibility</p:attrName>
                                        </p:attrNameLst>
                                      </p:cBhvr>
                                      <p:to>
                                        <p:strVal val="visible"/>
                                      </p:to>
                                    </p:set>
                                    <p:anim calcmode="lin" valueType="num">
                                      <p:cBhvr additive="base">
                                        <p:cTn id="19" dur="500" fill="hold"/>
                                        <p:tgtEl>
                                          <p:spTgt spid="4915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91523">
                                            <p:txEl>
                                              <p:pRg st="3" end="3"/>
                                            </p:txEl>
                                          </p:spTgt>
                                        </p:tgtEl>
                                        <p:attrNameLst>
                                          <p:attrName>style.visibility</p:attrName>
                                        </p:attrNameLst>
                                      </p:cBhvr>
                                      <p:to>
                                        <p:strVal val="visible"/>
                                      </p:to>
                                    </p:set>
                                    <p:anim calcmode="lin" valueType="num">
                                      <p:cBhvr additive="base">
                                        <p:cTn id="25" dur="500" fill="hold"/>
                                        <p:tgtEl>
                                          <p:spTgt spid="4915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91523">
                                            <p:txEl>
                                              <p:pRg st="4" end="4"/>
                                            </p:txEl>
                                          </p:spTgt>
                                        </p:tgtEl>
                                        <p:attrNameLst>
                                          <p:attrName>style.visibility</p:attrName>
                                        </p:attrNameLst>
                                      </p:cBhvr>
                                      <p:to>
                                        <p:strVal val="visible"/>
                                      </p:to>
                                    </p:set>
                                    <p:anim calcmode="lin" valueType="num">
                                      <p:cBhvr additive="base">
                                        <p:cTn id="31" dur="500" fill="hold"/>
                                        <p:tgtEl>
                                          <p:spTgt spid="4915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15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91523">
                                            <p:txEl>
                                              <p:pRg st="5" end="5"/>
                                            </p:txEl>
                                          </p:spTgt>
                                        </p:tgtEl>
                                        <p:attrNameLst>
                                          <p:attrName>style.visibility</p:attrName>
                                        </p:attrNameLst>
                                      </p:cBhvr>
                                      <p:to>
                                        <p:strVal val="visible"/>
                                      </p:to>
                                    </p:set>
                                    <p:anim calcmode="lin" valueType="num">
                                      <p:cBhvr additive="base">
                                        <p:cTn id="37" dur="500" fill="hold"/>
                                        <p:tgtEl>
                                          <p:spTgt spid="4915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15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91523">
                                            <p:txEl>
                                              <p:pRg st="6" end="6"/>
                                            </p:txEl>
                                          </p:spTgt>
                                        </p:tgtEl>
                                        <p:attrNameLst>
                                          <p:attrName>style.visibility</p:attrName>
                                        </p:attrNameLst>
                                      </p:cBhvr>
                                      <p:to>
                                        <p:strVal val="visible"/>
                                      </p:to>
                                    </p:set>
                                    <p:anim calcmode="lin" valueType="num">
                                      <p:cBhvr additive="base">
                                        <p:cTn id="43" dur="500" fill="hold"/>
                                        <p:tgtEl>
                                          <p:spTgt spid="4915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915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91523">
                                            <p:txEl>
                                              <p:pRg st="7" end="7"/>
                                            </p:txEl>
                                          </p:spTgt>
                                        </p:tgtEl>
                                        <p:attrNameLst>
                                          <p:attrName>style.visibility</p:attrName>
                                        </p:attrNameLst>
                                      </p:cBhvr>
                                      <p:to>
                                        <p:strVal val="visible"/>
                                      </p:to>
                                    </p:set>
                                    <p:anim calcmode="lin" valueType="num">
                                      <p:cBhvr additive="base">
                                        <p:cTn id="49" dur="500" fill="hold"/>
                                        <p:tgtEl>
                                          <p:spTgt spid="49152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9152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a:xfrm>
            <a:off x="1981200" y="-76200"/>
            <a:ext cx="8229600" cy="1143000"/>
          </a:xfrm>
        </p:spPr>
        <p:txBody>
          <a:bodyPr/>
          <a:lstStyle/>
          <a:p>
            <a:pPr eaLnBrk="1" hangingPunct="1">
              <a:defRPr/>
            </a:pPr>
            <a:r>
              <a:rPr lang="en-US" dirty="0">
                <a:solidFill>
                  <a:srgbClr val="3366FF"/>
                </a:solidFill>
              </a:rPr>
              <a:t>THEORY:</a:t>
            </a:r>
            <a:r>
              <a:rPr lang="en-US" dirty="0">
                <a:solidFill>
                  <a:schemeClr val="tx1"/>
                </a:solidFill>
              </a:rPr>
              <a:t> hit on by Lindsey</a:t>
            </a:r>
            <a:endParaRPr lang="fi-FI" dirty="0">
              <a:solidFill>
                <a:srgbClr val="3366FF"/>
              </a:solidFill>
            </a:endParaRPr>
          </a:p>
        </p:txBody>
      </p:sp>
      <p:sp>
        <p:nvSpPr>
          <p:cNvPr id="492547" name="Rectangle 3"/>
          <p:cNvSpPr>
            <a:spLocks noGrp="1" noChangeArrowheads="1"/>
          </p:cNvSpPr>
          <p:nvPr>
            <p:ph idx="1"/>
          </p:nvPr>
        </p:nvSpPr>
        <p:spPr>
          <a:xfrm>
            <a:off x="3200400" y="1219201"/>
            <a:ext cx="8229600" cy="4906963"/>
          </a:xfrm>
        </p:spPr>
        <p:txBody>
          <a:bodyPr>
            <a:normAutofit fontScale="92500" lnSpcReduction="20000"/>
          </a:bodyPr>
          <a:lstStyle/>
          <a:p>
            <a:pPr eaLnBrk="1" hangingPunct="1">
              <a:lnSpc>
                <a:spcPct val="90000"/>
              </a:lnSpc>
              <a:buFontTx/>
              <a:buNone/>
              <a:defRPr/>
            </a:pPr>
            <a:r>
              <a:rPr lang="en-US" sz="5100" dirty="0">
                <a:solidFill>
                  <a:srgbClr val="FF0066"/>
                </a:solidFill>
              </a:rPr>
              <a:t>Mark is responsible</a:t>
            </a:r>
            <a:r>
              <a:rPr lang="en-US" sz="5100" dirty="0"/>
              <a:t> </a:t>
            </a:r>
          </a:p>
          <a:p>
            <a:pPr eaLnBrk="1" hangingPunct="1">
              <a:lnSpc>
                <a:spcPct val="90000"/>
              </a:lnSpc>
              <a:buFontTx/>
              <a:buNone/>
              <a:defRPr/>
            </a:pPr>
            <a:r>
              <a:rPr lang="en-US" sz="3300" dirty="0"/>
              <a:t>for this change in Matthew,</a:t>
            </a:r>
          </a:p>
          <a:p>
            <a:pPr eaLnBrk="1" hangingPunct="1">
              <a:lnSpc>
                <a:spcPct val="90000"/>
              </a:lnSpc>
              <a:buFontTx/>
              <a:buNone/>
              <a:defRPr/>
            </a:pPr>
            <a:r>
              <a:rPr lang="en-US" sz="3300" dirty="0"/>
              <a:t>i.e., Matthew is following Mark’s </a:t>
            </a:r>
            <a:r>
              <a:rPr lang="en-US" sz="3300" dirty="0">
                <a:solidFill>
                  <a:srgbClr val="FF0000"/>
                </a:solidFill>
              </a:rPr>
              <a:t>wording</a:t>
            </a:r>
            <a:r>
              <a:rPr lang="en-US" sz="3300" dirty="0"/>
              <a:t>.</a:t>
            </a:r>
          </a:p>
          <a:p>
            <a:pPr eaLnBrk="1" hangingPunct="1">
              <a:lnSpc>
                <a:spcPct val="90000"/>
              </a:lnSpc>
              <a:buFontTx/>
              <a:buNone/>
              <a:defRPr/>
            </a:pPr>
            <a:r>
              <a:rPr lang="en-US" sz="3300" dirty="0"/>
              <a:t>Matthew is also following Mark’s </a:t>
            </a:r>
            <a:r>
              <a:rPr lang="en-US" sz="3300" dirty="0">
                <a:solidFill>
                  <a:srgbClr val="FF0000"/>
                </a:solidFill>
              </a:rPr>
              <a:t>story order</a:t>
            </a:r>
          </a:p>
          <a:p>
            <a:pPr eaLnBrk="1" hangingPunct="1">
              <a:lnSpc>
                <a:spcPct val="90000"/>
              </a:lnSpc>
              <a:buFontTx/>
              <a:buNone/>
              <a:defRPr/>
            </a:pPr>
            <a:endParaRPr lang="en-US" sz="3300" dirty="0"/>
          </a:p>
          <a:p>
            <a:pPr eaLnBrk="1" hangingPunct="1">
              <a:lnSpc>
                <a:spcPct val="90000"/>
              </a:lnSpc>
              <a:buFontTx/>
              <a:buNone/>
              <a:defRPr/>
            </a:pPr>
            <a:r>
              <a:rPr lang="en-US" sz="5600" dirty="0">
                <a:solidFill>
                  <a:srgbClr val="FF0066"/>
                </a:solidFill>
              </a:rPr>
              <a:t>But Luke is independent!</a:t>
            </a:r>
            <a:r>
              <a:rPr lang="en-US" sz="5600" dirty="0"/>
              <a:t> </a:t>
            </a:r>
          </a:p>
          <a:p>
            <a:pPr eaLnBrk="1" hangingPunct="1">
              <a:lnSpc>
                <a:spcPct val="90000"/>
              </a:lnSpc>
              <a:buFontTx/>
              <a:buNone/>
              <a:defRPr/>
            </a:pPr>
            <a:r>
              <a:rPr lang="en-US" sz="3300" dirty="0" err="1"/>
              <a:t>Lk</a:t>
            </a:r>
            <a:r>
              <a:rPr lang="en-US" sz="3300" dirty="0"/>
              <a:t> is unaffected by the wording of Mk or Mt, and</a:t>
            </a:r>
          </a:p>
          <a:p>
            <a:pPr eaLnBrk="1" hangingPunct="1">
              <a:lnSpc>
                <a:spcPct val="90000"/>
              </a:lnSpc>
              <a:buFontTx/>
              <a:buNone/>
              <a:defRPr/>
            </a:pPr>
            <a:r>
              <a:rPr lang="en-US" sz="3300" dirty="0"/>
              <a:t>is easier to translate into Hebrew than they are</a:t>
            </a:r>
          </a:p>
          <a:p>
            <a:pPr eaLnBrk="1" hangingPunct="1">
              <a:lnSpc>
                <a:spcPct val="90000"/>
              </a:lnSpc>
              <a:buFontTx/>
              <a:buNone/>
              <a:defRPr/>
            </a:pPr>
            <a:r>
              <a:rPr lang="en-US" sz="3300" dirty="0">
                <a:solidFill>
                  <a:srgbClr val="FF0000"/>
                </a:solidFill>
              </a:rPr>
              <a:t>whether they have the story or not.</a:t>
            </a:r>
          </a:p>
          <a:p>
            <a:pPr eaLnBrk="1" hangingPunct="1">
              <a:lnSpc>
                <a:spcPct val="90000"/>
              </a:lnSpc>
              <a:buFontTx/>
              <a:buNone/>
              <a:defRPr/>
            </a:pPr>
            <a:endParaRPr lang="en-US" dirty="0"/>
          </a:p>
          <a:p>
            <a:pPr eaLnBrk="1" hangingPunct="1">
              <a:lnSpc>
                <a:spcPct val="90000"/>
              </a:lnSpc>
              <a:buFontTx/>
              <a:buNone/>
              <a:defRPr/>
            </a:pPr>
            <a:endParaRPr lang="fi-FI" dirty="0"/>
          </a:p>
        </p:txBody>
      </p:sp>
    </p:spTree>
    <p:extLst>
      <p:ext uri="{BB962C8B-B14F-4D97-AF65-F5344CB8AC3E}">
        <p14:creationId xmlns:p14="http://schemas.microsoft.com/office/powerpoint/2010/main" val="1711664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92547">
                                            <p:txEl>
                                              <p:pRg st="0" end="0"/>
                                            </p:txEl>
                                          </p:spTgt>
                                        </p:tgtEl>
                                        <p:attrNameLst>
                                          <p:attrName>style.visibility</p:attrName>
                                        </p:attrNameLst>
                                      </p:cBhvr>
                                      <p:to>
                                        <p:strVal val="visible"/>
                                      </p:to>
                                    </p:set>
                                    <p:anim calcmode="lin" valueType="num">
                                      <p:cBhvr additive="base">
                                        <p:cTn id="7" dur="500" fill="hold"/>
                                        <p:tgtEl>
                                          <p:spTgt spid="492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25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2547">
                                            <p:txEl>
                                              <p:pRg st="1" end="1"/>
                                            </p:txEl>
                                          </p:spTgt>
                                        </p:tgtEl>
                                        <p:attrNameLst>
                                          <p:attrName>style.visibility</p:attrName>
                                        </p:attrNameLst>
                                      </p:cBhvr>
                                      <p:to>
                                        <p:strVal val="visible"/>
                                      </p:to>
                                    </p:set>
                                    <p:anim calcmode="lin" valueType="num">
                                      <p:cBhvr additive="base">
                                        <p:cTn id="11" dur="500" fill="hold"/>
                                        <p:tgtEl>
                                          <p:spTgt spid="4925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9254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92547">
                                            <p:txEl>
                                              <p:pRg st="2" end="2"/>
                                            </p:txEl>
                                          </p:spTgt>
                                        </p:tgtEl>
                                        <p:attrNameLst>
                                          <p:attrName>style.visibility</p:attrName>
                                        </p:attrNameLst>
                                      </p:cBhvr>
                                      <p:to>
                                        <p:strVal val="visible"/>
                                      </p:to>
                                    </p:set>
                                    <p:anim calcmode="lin" valueType="num">
                                      <p:cBhvr additive="base">
                                        <p:cTn id="15" dur="500" fill="hold"/>
                                        <p:tgtEl>
                                          <p:spTgt spid="49254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9254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92547">
                                            <p:txEl>
                                              <p:pRg st="3" end="3"/>
                                            </p:txEl>
                                          </p:spTgt>
                                        </p:tgtEl>
                                        <p:attrNameLst>
                                          <p:attrName>style.visibility</p:attrName>
                                        </p:attrNameLst>
                                      </p:cBhvr>
                                      <p:to>
                                        <p:strVal val="visible"/>
                                      </p:to>
                                    </p:set>
                                    <p:anim calcmode="lin" valueType="num">
                                      <p:cBhvr additive="base">
                                        <p:cTn id="19" dur="500" fill="hold"/>
                                        <p:tgtEl>
                                          <p:spTgt spid="49254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25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92547">
                                            <p:txEl>
                                              <p:pRg st="5" end="5"/>
                                            </p:txEl>
                                          </p:spTgt>
                                        </p:tgtEl>
                                        <p:attrNameLst>
                                          <p:attrName>style.visibility</p:attrName>
                                        </p:attrNameLst>
                                      </p:cBhvr>
                                      <p:to>
                                        <p:strVal val="visible"/>
                                      </p:to>
                                    </p:set>
                                    <p:anim calcmode="lin" valueType="num">
                                      <p:cBhvr additive="base">
                                        <p:cTn id="25" dur="500" fill="hold"/>
                                        <p:tgtEl>
                                          <p:spTgt spid="49254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2547">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92547">
                                            <p:txEl>
                                              <p:pRg st="6" end="6"/>
                                            </p:txEl>
                                          </p:spTgt>
                                        </p:tgtEl>
                                        <p:attrNameLst>
                                          <p:attrName>style.visibility</p:attrName>
                                        </p:attrNameLst>
                                      </p:cBhvr>
                                      <p:to>
                                        <p:strVal val="visible"/>
                                      </p:to>
                                    </p:set>
                                    <p:anim calcmode="lin" valueType="num">
                                      <p:cBhvr additive="base">
                                        <p:cTn id="29" dur="500" fill="hold"/>
                                        <p:tgtEl>
                                          <p:spTgt spid="49254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9254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92547">
                                            <p:txEl>
                                              <p:pRg st="7" end="7"/>
                                            </p:txEl>
                                          </p:spTgt>
                                        </p:tgtEl>
                                        <p:attrNameLst>
                                          <p:attrName>style.visibility</p:attrName>
                                        </p:attrNameLst>
                                      </p:cBhvr>
                                      <p:to>
                                        <p:strVal val="visible"/>
                                      </p:to>
                                    </p:set>
                                    <p:anim calcmode="lin" valueType="num">
                                      <p:cBhvr additive="base">
                                        <p:cTn id="33" dur="500" fill="hold"/>
                                        <p:tgtEl>
                                          <p:spTgt spid="49254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9254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92547">
                                            <p:txEl>
                                              <p:pRg st="8" end="8"/>
                                            </p:txEl>
                                          </p:spTgt>
                                        </p:tgtEl>
                                        <p:attrNameLst>
                                          <p:attrName>style.visibility</p:attrName>
                                        </p:attrNameLst>
                                      </p:cBhvr>
                                      <p:to>
                                        <p:strVal val="visible"/>
                                      </p:to>
                                    </p:set>
                                    <p:anim calcmode="lin" valueType="num">
                                      <p:cBhvr additive="base">
                                        <p:cTn id="37" dur="500" fill="hold"/>
                                        <p:tgtEl>
                                          <p:spTgt spid="49254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25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7883" y="651155"/>
            <a:ext cx="11467652" cy="1339009"/>
          </a:xfrm>
        </p:spPr>
        <p:txBody>
          <a:bodyPr>
            <a:normAutofit fontScale="90000"/>
          </a:bodyPr>
          <a:lstStyle/>
          <a:p>
            <a:pPr algn="ctr"/>
            <a:r>
              <a:rPr lang="en-US" dirty="0"/>
              <a:t>This is the </a:t>
            </a:r>
            <a:r>
              <a:rPr lang="en-US" b="1" i="1" u="sng" dirty="0"/>
              <a:t>unintentional, accidental </a:t>
            </a:r>
            <a:r>
              <a:rPr lang="en-US" dirty="0"/>
              <a:t>discovery </a:t>
            </a:r>
            <a:br>
              <a:rPr lang="en-US" dirty="0"/>
            </a:br>
            <a:r>
              <a:rPr lang="en-US" dirty="0"/>
              <a:t>made in common by </a:t>
            </a:r>
            <a:br>
              <a:rPr lang="en-US" dirty="0"/>
            </a:br>
            <a:r>
              <a:rPr lang="en-US" dirty="0"/>
              <a:t>a translator (Lindsey) and a philologist (</a:t>
            </a:r>
            <a:r>
              <a:rPr lang="en-US" dirty="0" err="1"/>
              <a:t>Flusser</a:t>
            </a:r>
            <a:r>
              <a:rPr lang="en-US" dirty="0"/>
              <a:t>)</a:t>
            </a:r>
          </a:p>
        </p:txBody>
      </p:sp>
      <p:sp>
        <p:nvSpPr>
          <p:cNvPr id="3" name="Content Placeholder 2"/>
          <p:cNvSpPr>
            <a:spLocks noGrp="1"/>
          </p:cNvSpPr>
          <p:nvPr>
            <p:ph idx="1"/>
          </p:nvPr>
        </p:nvSpPr>
        <p:spPr>
          <a:xfrm>
            <a:off x="838200" y="2506662"/>
            <a:ext cx="10515600" cy="4351338"/>
          </a:xfrm>
        </p:spPr>
        <p:txBody>
          <a:bodyPr/>
          <a:lstStyle/>
          <a:p>
            <a:pPr marL="0" indent="0" algn="ctr">
              <a:buNone/>
            </a:pPr>
            <a:r>
              <a:rPr lang="en-US" sz="4000" dirty="0">
                <a:solidFill>
                  <a:srgbClr val="FF0000"/>
                </a:solidFill>
              </a:rPr>
              <a:t>LUKE is INDEPENDENT !?!</a:t>
            </a:r>
          </a:p>
          <a:p>
            <a:pPr marL="0" indent="0" algn="ctr">
              <a:buNone/>
            </a:pPr>
            <a:endParaRPr lang="en-US" dirty="0"/>
          </a:p>
          <a:p>
            <a:pPr marL="0" indent="0" algn="ctr">
              <a:buNone/>
            </a:pPr>
            <a:r>
              <a:rPr lang="en-US" dirty="0"/>
              <a:t>This realization makes the most sense of the facts </a:t>
            </a:r>
          </a:p>
          <a:p>
            <a:pPr marL="0" indent="0" algn="ctr">
              <a:buNone/>
            </a:pPr>
            <a:r>
              <a:rPr lang="en-US" dirty="0"/>
              <a:t>faced by a translator and a philologist.</a:t>
            </a:r>
          </a:p>
        </p:txBody>
      </p:sp>
    </p:spTree>
    <p:extLst>
      <p:ext uri="{BB962C8B-B14F-4D97-AF65-F5344CB8AC3E}">
        <p14:creationId xmlns:p14="http://schemas.microsoft.com/office/powerpoint/2010/main" val="3851240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230981" y="376238"/>
            <a:ext cx="11730038" cy="5364163"/>
          </a:xfrm>
        </p:spPr>
        <p:txBody>
          <a:bodyPr>
            <a:normAutofit fontScale="90000"/>
          </a:bodyPr>
          <a:lstStyle/>
          <a:p>
            <a:pPr algn="ctr" eaLnBrk="1" hangingPunct="1">
              <a:defRPr/>
            </a:pPr>
            <a:r>
              <a:rPr lang="en-US" i="1" dirty="0"/>
              <a:t>Jerusalem School of Synoptic Research</a:t>
            </a:r>
            <a:br>
              <a:rPr lang="en-US" dirty="0">
                <a:solidFill>
                  <a:schemeClr val="tx1"/>
                </a:solidFill>
              </a:rPr>
            </a:br>
            <a:r>
              <a:rPr lang="en-US" dirty="0">
                <a:solidFill>
                  <a:schemeClr val="tx1"/>
                </a:solidFill>
              </a:rPr>
              <a:t>Resulting “JSSR” THEORY:</a:t>
            </a:r>
            <a:br>
              <a:rPr lang="en-US" dirty="0">
                <a:solidFill>
                  <a:srgbClr val="FF0000"/>
                </a:solidFill>
              </a:rPr>
            </a:br>
            <a:br>
              <a:rPr lang="en-US" dirty="0">
                <a:solidFill>
                  <a:srgbClr val="FF0000"/>
                </a:solidFill>
              </a:rPr>
            </a:br>
            <a:r>
              <a:rPr lang="en-US" dirty="0">
                <a:solidFill>
                  <a:srgbClr val="FF0000"/>
                </a:solidFill>
              </a:rPr>
              <a:t> A Hebrew Matthew </a:t>
            </a:r>
            <a:r>
              <a:rPr lang="en-US" dirty="0"/>
              <a:t>is first,</a:t>
            </a:r>
            <a:br>
              <a:rPr lang="en-US" dirty="0"/>
            </a:br>
            <a:r>
              <a:rPr lang="en-US" dirty="0"/>
              <a:t>and was soon roughly translated </a:t>
            </a:r>
            <a:br>
              <a:rPr lang="en-US" dirty="0"/>
            </a:br>
            <a:r>
              <a:rPr lang="en-US" dirty="0"/>
              <a:t>into a Hebraic Greek.</a:t>
            </a:r>
            <a:br>
              <a:rPr lang="en-US" dirty="0"/>
            </a:br>
            <a:br>
              <a:rPr lang="en-US" dirty="0"/>
            </a:br>
            <a:r>
              <a:rPr lang="en-US" dirty="0"/>
              <a:t>Then, in </a:t>
            </a:r>
            <a:r>
              <a:rPr lang="en-US" dirty="0">
                <a:solidFill>
                  <a:srgbClr val="FF0000"/>
                </a:solidFill>
              </a:rPr>
              <a:t>linear sequence</a:t>
            </a:r>
            <a:r>
              <a:rPr lang="en-US" dirty="0"/>
              <a:t>, Luke &gt; Mark &gt; Matthew  </a:t>
            </a:r>
            <a:br>
              <a:rPr lang="en-US" dirty="0"/>
            </a:br>
            <a:r>
              <a:rPr lang="en-US" dirty="0"/>
              <a:t>used this Greek translation of a Hebrew base.</a:t>
            </a:r>
            <a:endParaRPr lang="fi-FI" dirty="0"/>
          </a:p>
        </p:txBody>
      </p:sp>
    </p:spTree>
    <p:extLst>
      <p:ext uri="{BB962C8B-B14F-4D97-AF65-F5344CB8AC3E}">
        <p14:creationId xmlns:p14="http://schemas.microsoft.com/office/powerpoint/2010/main" val="19858222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205825" name="Object 2"/>
          <p:cNvGraphicFramePr>
            <a:graphicFrameLocks noGrp="1" noChangeAspect="1"/>
          </p:cNvGraphicFramePr>
          <p:nvPr>
            <p:ph sz="half" idx="1"/>
            <p:extLst>
              <p:ext uri="{D42A27DB-BD31-4B8C-83A1-F6EECF244321}">
                <p14:modId xmlns:p14="http://schemas.microsoft.com/office/powerpoint/2010/main" val="2646330578"/>
              </p:ext>
            </p:extLst>
          </p:nvPr>
        </p:nvGraphicFramePr>
        <p:xfrm>
          <a:off x="4443414" y="0"/>
          <a:ext cx="3076885" cy="2362200"/>
        </p:xfrm>
        <a:graphic>
          <a:graphicData uri="http://schemas.openxmlformats.org/presentationml/2006/ole">
            <mc:AlternateContent xmlns:mc="http://schemas.openxmlformats.org/markup-compatibility/2006">
              <mc:Choice xmlns:v="urn:schemas-microsoft-com:vml" Requires="v">
                <p:oleObj name="Bitmap Image" r:id="rId3" imgW="16190476" imgH="22266667" progId="Paint.Picture">
                  <p:embed/>
                </p:oleObj>
              </mc:Choice>
              <mc:Fallback>
                <p:oleObj name="Bitmap Image" r:id="rId3" imgW="16190476" imgH="22266667" progId="Paint.Picture">
                  <p:embed/>
                  <p:pic>
                    <p:nvPicPr>
                      <p:cNvPr id="205825" name="Object 2"/>
                      <p:cNvPicPr>
                        <a:picLocks noChangeAspect="1" noChangeArrowheads="1"/>
                      </p:cNvPicPr>
                      <p:nvPr/>
                    </p:nvPicPr>
                    <p:blipFill>
                      <a:blip r:embed="rId4">
                        <a:extLst>
                          <a:ext uri="{28A0092B-C50C-407E-A947-70E740481C1C}">
                            <a14:useLocalDpi xmlns:a14="http://schemas.microsoft.com/office/drawing/2010/main" val="0"/>
                          </a:ext>
                        </a:extLst>
                      </a:blip>
                      <a:srcRect l="21040" t="20192" r="52190" b="72482"/>
                      <a:stretch>
                        <a:fillRect/>
                      </a:stretch>
                    </p:blipFill>
                    <p:spPr bwMode="auto">
                      <a:xfrm>
                        <a:off x="4443414" y="0"/>
                        <a:ext cx="3076885" cy="236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205827" name="Object 4"/>
          <p:cNvGraphicFramePr>
            <a:graphicFrameLocks noGrp="1" noChangeAspect="1"/>
          </p:cNvGraphicFramePr>
          <p:nvPr>
            <p:ph sz="half" idx="2"/>
          </p:nvPr>
        </p:nvGraphicFramePr>
        <p:xfrm>
          <a:off x="5645151" y="2743200"/>
          <a:ext cx="2881313" cy="3962400"/>
        </p:xfrm>
        <a:graphic>
          <a:graphicData uri="http://schemas.openxmlformats.org/presentationml/2006/ole">
            <mc:AlternateContent xmlns:mc="http://schemas.openxmlformats.org/markup-compatibility/2006">
              <mc:Choice xmlns:v="urn:schemas-microsoft-com:vml" Requires="v">
                <p:oleObj name="Bitmap Image" r:id="rId5" imgW="16190476" imgH="22266667" progId="Paint.Picture">
                  <p:embed/>
                </p:oleObj>
              </mc:Choice>
              <mc:Fallback>
                <p:oleObj name="Bitmap Image" r:id="rId5" imgW="16190476" imgH="22266667" progId="Paint.Picture">
                  <p:embed/>
                  <p:pic>
                    <p:nvPicPr>
                      <p:cNvPr id="205827" name="Object 4"/>
                      <p:cNvPicPr>
                        <a:picLocks noChangeAspect="1" noChangeArrowheads="1"/>
                      </p:cNvPicPr>
                      <p:nvPr/>
                    </p:nvPicPr>
                    <p:blipFill>
                      <a:blip r:embed="rId4">
                        <a:extLst>
                          <a:ext uri="{28A0092B-C50C-407E-A947-70E740481C1C}">
                            <a14:useLocalDpi xmlns:a14="http://schemas.microsoft.com/office/drawing/2010/main" val="0"/>
                          </a:ext>
                        </a:extLst>
                      </a:blip>
                      <a:srcRect l="42894" t="41417" r="27477" b="43198"/>
                      <a:stretch>
                        <a:fillRect/>
                      </a:stretch>
                    </p:blipFill>
                    <p:spPr bwMode="auto">
                      <a:xfrm>
                        <a:off x="5645151" y="2743200"/>
                        <a:ext cx="2881313" cy="3962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71011" name="Text Box 3"/>
          <p:cNvSpPr txBox="1">
            <a:spLocks noChangeArrowheads="1"/>
          </p:cNvSpPr>
          <p:nvPr/>
        </p:nvSpPr>
        <p:spPr bwMode="auto">
          <a:xfrm>
            <a:off x="3276600" y="2743201"/>
            <a:ext cx="5715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Arial" charset="0"/>
            </a:endParaRPr>
          </a:p>
        </p:txBody>
      </p:sp>
      <p:sp>
        <p:nvSpPr>
          <p:cNvPr id="171013" name="Line 5"/>
          <p:cNvSpPr>
            <a:spLocks noChangeShapeType="1"/>
          </p:cNvSpPr>
          <p:nvPr/>
        </p:nvSpPr>
        <p:spPr bwMode="auto">
          <a:xfrm flipV="1">
            <a:off x="5105400" y="2362200"/>
            <a:ext cx="0" cy="11430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14" name="Line 6"/>
          <p:cNvSpPr>
            <a:spLocks noChangeShapeType="1"/>
          </p:cNvSpPr>
          <p:nvPr/>
        </p:nvSpPr>
        <p:spPr bwMode="auto">
          <a:xfrm>
            <a:off x="6553200" y="3200400"/>
            <a:ext cx="0" cy="10668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15" name="Line 7"/>
          <p:cNvSpPr>
            <a:spLocks noChangeShapeType="1"/>
          </p:cNvSpPr>
          <p:nvPr/>
        </p:nvSpPr>
        <p:spPr bwMode="auto">
          <a:xfrm>
            <a:off x="7010400" y="4724400"/>
            <a:ext cx="0" cy="10668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16" name="Line 8"/>
          <p:cNvSpPr>
            <a:spLocks noChangeShapeType="1"/>
          </p:cNvSpPr>
          <p:nvPr/>
        </p:nvSpPr>
        <p:spPr bwMode="auto">
          <a:xfrm>
            <a:off x="5715000" y="2362200"/>
            <a:ext cx="0" cy="3810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17" name="Line 9"/>
          <p:cNvSpPr>
            <a:spLocks noChangeShapeType="1"/>
          </p:cNvSpPr>
          <p:nvPr/>
        </p:nvSpPr>
        <p:spPr bwMode="auto">
          <a:xfrm flipH="1" flipV="1">
            <a:off x="5105400" y="3505200"/>
            <a:ext cx="1295400" cy="22860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18" name="Line 10"/>
          <p:cNvSpPr>
            <a:spLocks noChangeShapeType="1"/>
          </p:cNvSpPr>
          <p:nvPr/>
        </p:nvSpPr>
        <p:spPr bwMode="auto">
          <a:xfrm flipH="1" flipV="1">
            <a:off x="5410200" y="3276600"/>
            <a:ext cx="609600" cy="9906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19" name="Line 11"/>
          <p:cNvSpPr>
            <a:spLocks noChangeShapeType="1"/>
          </p:cNvSpPr>
          <p:nvPr/>
        </p:nvSpPr>
        <p:spPr bwMode="auto">
          <a:xfrm flipV="1">
            <a:off x="5410200" y="2362200"/>
            <a:ext cx="0" cy="9144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20" name="Line 12"/>
          <p:cNvSpPr>
            <a:spLocks noChangeShapeType="1"/>
          </p:cNvSpPr>
          <p:nvPr/>
        </p:nvSpPr>
        <p:spPr bwMode="auto">
          <a:xfrm>
            <a:off x="7620000" y="2743200"/>
            <a:ext cx="990600" cy="358140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21" name="Line 13"/>
          <p:cNvSpPr>
            <a:spLocks noChangeShapeType="1"/>
          </p:cNvSpPr>
          <p:nvPr/>
        </p:nvSpPr>
        <p:spPr bwMode="auto">
          <a:xfrm>
            <a:off x="5486400" y="5105400"/>
            <a:ext cx="914400" cy="175260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22" name="Line 14"/>
          <p:cNvSpPr>
            <a:spLocks noChangeShapeType="1"/>
          </p:cNvSpPr>
          <p:nvPr/>
        </p:nvSpPr>
        <p:spPr bwMode="auto">
          <a:xfrm flipH="1">
            <a:off x="8305800" y="6019800"/>
            <a:ext cx="228600" cy="83820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23" name="Line 15"/>
          <p:cNvSpPr>
            <a:spLocks noChangeShapeType="1"/>
          </p:cNvSpPr>
          <p:nvPr/>
        </p:nvSpPr>
        <p:spPr bwMode="auto">
          <a:xfrm>
            <a:off x="6248400" y="6553200"/>
            <a:ext cx="2286000" cy="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71024" name="Line 16"/>
          <p:cNvSpPr>
            <a:spLocks noChangeShapeType="1"/>
          </p:cNvSpPr>
          <p:nvPr/>
        </p:nvSpPr>
        <p:spPr bwMode="auto">
          <a:xfrm>
            <a:off x="5029200" y="685800"/>
            <a:ext cx="0" cy="11430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Tree>
    <p:extLst>
      <p:ext uri="{BB962C8B-B14F-4D97-AF65-F5344CB8AC3E}">
        <p14:creationId xmlns:p14="http://schemas.microsoft.com/office/powerpoint/2010/main" val="14292504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800100" y="182562"/>
            <a:ext cx="10129838" cy="1570038"/>
          </a:xfrm>
        </p:spPr>
        <p:txBody>
          <a:bodyPr>
            <a:normAutofit/>
          </a:bodyPr>
          <a:lstStyle/>
          <a:p>
            <a:pPr algn="ctr" eaLnBrk="1" hangingPunct="1">
              <a:lnSpc>
                <a:spcPct val="100000"/>
              </a:lnSpc>
              <a:defRPr/>
            </a:pPr>
            <a:r>
              <a:rPr lang="en-US" sz="2800" b="1" dirty="0"/>
              <a:t>Eusebius (4</a:t>
            </a:r>
            <a:r>
              <a:rPr lang="en-US" sz="2800" b="1" baseline="30000" dirty="0"/>
              <a:t>th</a:t>
            </a:r>
            <a:r>
              <a:rPr lang="en-US" sz="2800" b="1" dirty="0"/>
              <a:t> century)</a:t>
            </a:r>
            <a:r>
              <a:rPr lang="en-US" sz="2800" dirty="0"/>
              <a:t>:Ecclesiastical History, Book 3, Chapter 39.</a:t>
            </a:r>
            <a:br>
              <a:rPr lang="en-US" sz="2800" dirty="0"/>
            </a:br>
            <a:br>
              <a:rPr lang="en-US" sz="2800" dirty="0"/>
            </a:br>
            <a:r>
              <a:rPr lang="en-US" sz="2800" dirty="0"/>
              <a:t>The PAPIAS QUOTE:</a:t>
            </a:r>
          </a:p>
        </p:txBody>
      </p:sp>
      <p:sp>
        <p:nvSpPr>
          <p:cNvPr id="419843" name="Rectangle 3"/>
          <p:cNvSpPr>
            <a:spLocks noGrp="1" noChangeArrowheads="1"/>
          </p:cNvSpPr>
          <p:nvPr>
            <p:ph idx="1"/>
          </p:nvPr>
        </p:nvSpPr>
        <p:spPr>
          <a:xfrm>
            <a:off x="1981200" y="1971754"/>
            <a:ext cx="8229600" cy="4525963"/>
          </a:xfrm>
        </p:spPr>
        <p:txBody>
          <a:bodyPr>
            <a:normAutofit/>
          </a:bodyPr>
          <a:lstStyle/>
          <a:p>
            <a:pPr marL="0" indent="0" algn="ctr">
              <a:lnSpc>
                <a:spcPct val="60000"/>
              </a:lnSpc>
              <a:buNone/>
              <a:defRPr/>
            </a:pPr>
            <a:r>
              <a:rPr lang="en-US" dirty="0"/>
              <a:t>16. But concerning Matthew </a:t>
            </a:r>
          </a:p>
          <a:p>
            <a:pPr marL="0" indent="0" algn="ctr">
              <a:lnSpc>
                <a:spcPct val="60000"/>
              </a:lnSpc>
              <a:buNone/>
              <a:defRPr/>
            </a:pPr>
            <a:r>
              <a:rPr lang="en-US" dirty="0"/>
              <a:t>he [</a:t>
            </a:r>
            <a:r>
              <a:rPr lang="en-US" dirty="0" err="1"/>
              <a:t>Papias</a:t>
            </a:r>
            <a:r>
              <a:rPr lang="en-US" dirty="0"/>
              <a:t> </a:t>
            </a:r>
            <a:r>
              <a:rPr lang="en-US" dirty="0">
                <a:solidFill>
                  <a:srgbClr val="FF0000"/>
                </a:solidFill>
              </a:rPr>
              <a:t>2</a:t>
            </a:r>
            <a:r>
              <a:rPr lang="en-US" baseline="30000" dirty="0">
                <a:solidFill>
                  <a:srgbClr val="FF0000"/>
                </a:solidFill>
              </a:rPr>
              <a:t>nd</a:t>
            </a:r>
            <a:r>
              <a:rPr lang="en-US" dirty="0">
                <a:solidFill>
                  <a:srgbClr val="FF0000"/>
                </a:solidFill>
              </a:rPr>
              <a:t> century</a:t>
            </a:r>
            <a:r>
              <a:rPr lang="en-US" dirty="0"/>
              <a:t>] writes as follows: </a:t>
            </a:r>
          </a:p>
          <a:p>
            <a:pPr marL="0" indent="0" algn="ctr">
              <a:lnSpc>
                <a:spcPct val="60000"/>
              </a:lnSpc>
              <a:buNone/>
              <a:defRPr/>
            </a:pPr>
            <a:endParaRPr lang="en-US" sz="3200" dirty="0"/>
          </a:p>
          <a:p>
            <a:pPr marL="0" indent="0" algn="ctr">
              <a:lnSpc>
                <a:spcPct val="80000"/>
              </a:lnSpc>
              <a:buNone/>
              <a:defRPr/>
            </a:pPr>
            <a:r>
              <a:rPr lang="en-US" sz="4000" dirty="0"/>
              <a:t>“</a:t>
            </a:r>
            <a:r>
              <a:rPr lang="en-US" sz="4000" dirty="0">
                <a:solidFill>
                  <a:srgbClr val="FF0000"/>
                </a:solidFill>
              </a:rPr>
              <a:t>Matthew</a:t>
            </a:r>
            <a:r>
              <a:rPr lang="en-US" sz="4000" dirty="0"/>
              <a:t> wrote the oracles </a:t>
            </a:r>
          </a:p>
          <a:p>
            <a:pPr marL="0" indent="0" algn="ctr">
              <a:lnSpc>
                <a:spcPct val="80000"/>
              </a:lnSpc>
              <a:buNone/>
              <a:defRPr/>
            </a:pPr>
            <a:r>
              <a:rPr lang="en-US" sz="4000" dirty="0"/>
              <a:t>in the </a:t>
            </a:r>
            <a:r>
              <a:rPr lang="en-US" sz="4000" dirty="0">
                <a:solidFill>
                  <a:srgbClr val="FF0000"/>
                </a:solidFill>
              </a:rPr>
              <a:t>Hebrew language</a:t>
            </a:r>
          </a:p>
          <a:p>
            <a:pPr marL="0" indent="0" algn="ctr">
              <a:lnSpc>
                <a:spcPct val="80000"/>
              </a:lnSpc>
              <a:buNone/>
              <a:defRPr/>
            </a:pPr>
            <a:r>
              <a:rPr lang="en-US" sz="4000" dirty="0"/>
              <a:t>and every one interpreted them </a:t>
            </a:r>
          </a:p>
          <a:p>
            <a:pPr marL="0" indent="0" algn="ctr">
              <a:lnSpc>
                <a:spcPct val="80000"/>
              </a:lnSpc>
              <a:buNone/>
              <a:defRPr/>
            </a:pPr>
            <a:r>
              <a:rPr lang="en-US" sz="4000" dirty="0"/>
              <a:t>as he was able.”</a:t>
            </a:r>
            <a:r>
              <a:rPr lang="en-US" u="sng" baseline="30000" dirty="0">
                <a:hlinkClick r:id="rId3"/>
              </a:rPr>
              <a:t>963-4</a:t>
            </a:r>
            <a:r>
              <a:rPr lang="en-US" sz="4000" dirty="0"/>
              <a:t> </a:t>
            </a:r>
          </a:p>
          <a:p>
            <a:pPr marL="0" indent="0" algn="ctr">
              <a:lnSpc>
                <a:spcPct val="60000"/>
              </a:lnSpc>
              <a:buNone/>
              <a:defRPr/>
            </a:pPr>
            <a:endParaRPr lang="en-US" sz="3200" dirty="0"/>
          </a:p>
        </p:txBody>
      </p:sp>
    </p:spTree>
    <p:extLst>
      <p:ext uri="{BB962C8B-B14F-4D97-AF65-F5344CB8AC3E}">
        <p14:creationId xmlns:p14="http://schemas.microsoft.com/office/powerpoint/2010/main" val="326093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209921" name="Object 2"/>
          <p:cNvGraphicFramePr>
            <a:graphicFrameLocks noGrp="1" noChangeAspect="1"/>
          </p:cNvGraphicFramePr>
          <p:nvPr>
            <p:ph sz="half" idx="1"/>
            <p:extLst>
              <p:ext uri="{D42A27DB-BD31-4B8C-83A1-F6EECF244321}">
                <p14:modId xmlns:p14="http://schemas.microsoft.com/office/powerpoint/2010/main" val="149743420"/>
              </p:ext>
            </p:extLst>
          </p:nvPr>
        </p:nvGraphicFramePr>
        <p:xfrm>
          <a:off x="4443414" y="0"/>
          <a:ext cx="2478679" cy="2362200"/>
        </p:xfrm>
        <a:graphic>
          <a:graphicData uri="http://schemas.openxmlformats.org/presentationml/2006/ole">
            <mc:AlternateContent xmlns:mc="http://schemas.openxmlformats.org/markup-compatibility/2006">
              <mc:Choice xmlns:v="urn:schemas-microsoft-com:vml" Requires="v">
                <p:oleObj name="Bitmap Image" r:id="rId3" imgW="16190476" imgH="22266667" progId="Paint.Picture">
                  <p:embed/>
                </p:oleObj>
              </mc:Choice>
              <mc:Fallback>
                <p:oleObj name="Bitmap Image" r:id="rId3" imgW="16190476" imgH="22266667" progId="Paint.Picture">
                  <p:embed/>
                  <p:pic>
                    <p:nvPicPr>
                      <p:cNvPr id="209921" name="Object 2"/>
                      <p:cNvPicPr>
                        <a:picLocks noChangeAspect="1" noChangeArrowheads="1"/>
                      </p:cNvPicPr>
                      <p:nvPr/>
                    </p:nvPicPr>
                    <p:blipFill>
                      <a:blip r:embed="rId4">
                        <a:extLst>
                          <a:ext uri="{28A0092B-C50C-407E-A947-70E740481C1C}">
                            <a14:useLocalDpi xmlns:a14="http://schemas.microsoft.com/office/drawing/2010/main" val="0"/>
                          </a:ext>
                        </a:extLst>
                      </a:blip>
                      <a:srcRect l="21040" t="20192" r="52190" b="72482"/>
                      <a:stretch>
                        <a:fillRect/>
                      </a:stretch>
                    </p:blipFill>
                    <p:spPr bwMode="auto">
                      <a:xfrm>
                        <a:off x="4443414" y="0"/>
                        <a:ext cx="2478679" cy="236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graphicFrame>
        <p:nvGraphicFramePr>
          <p:cNvPr id="209923" name="Object 4"/>
          <p:cNvGraphicFramePr>
            <a:graphicFrameLocks noGrp="1" noChangeAspect="1"/>
          </p:cNvGraphicFramePr>
          <p:nvPr>
            <p:ph sz="half" idx="2"/>
          </p:nvPr>
        </p:nvGraphicFramePr>
        <p:xfrm>
          <a:off x="5645151" y="2743200"/>
          <a:ext cx="2881313" cy="3962400"/>
        </p:xfrm>
        <a:graphic>
          <a:graphicData uri="http://schemas.openxmlformats.org/presentationml/2006/ole">
            <mc:AlternateContent xmlns:mc="http://schemas.openxmlformats.org/markup-compatibility/2006">
              <mc:Choice xmlns:v="urn:schemas-microsoft-com:vml" Requires="v">
                <p:oleObj name="Bitmap Image" r:id="rId5" imgW="16190476" imgH="22266667" progId="Paint.Picture">
                  <p:embed/>
                </p:oleObj>
              </mc:Choice>
              <mc:Fallback>
                <p:oleObj name="Bitmap Image" r:id="rId5" imgW="16190476" imgH="22266667" progId="Paint.Picture">
                  <p:embed/>
                  <p:pic>
                    <p:nvPicPr>
                      <p:cNvPr id="209923" name="Object 4"/>
                      <p:cNvPicPr>
                        <a:picLocks noChangeAspect="1" noChangeArrowheads="1"/>
                      </p:cNvPicPr>
                      <p:nvPr/>
                    </p:nvPicPr>
                    <p:blipFill>
                      <a:blip r:embed="rId4">
                        <a:extLst>
                          <a:ext uri="{28A0092B-C50C-407E-A947-70E740481C1C}">
                            <a14:useLocalDpi xmlns:a14="http://schemas.microsoft.com/office/drawing/2010/main" val="0"/>
                          </a:ext>
                        </a:extLst>
                      </a:blip>
                      <a:srcRect l="42894" t="41417" r="27477" b="43198"/>
                      <a:stretch>
                        <a:fillRect/>
                      </a:stretch>
                    </p:blipFill>
                    <p:spPr bwMode="auto">
                      <a:xfrm>
                        <a:off x="5645151" y="2743200"/>
                        <a:ext cx="2881313" cy="3962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493571" name="Text Box 3"/>
          <p:cNvSpPr txBox="1">
            <a:spLocks noChangeArrowheads="1"/>
          </p:cNvSpPr>
          <p:nvPr/>
        </p:nvSpPr>
        <p:spPr bwMode="auto">
          <a:xfrm>
            <a:off x="3276600" y="2743201"/>
            <a:ext cx="5715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Arial" charset="0"/>
            </a:endParaRPr>
          </a:p>
        </p:txBody>
      </p:sp>
      <p:sp>
        <p:nvSpPr>
          <p:cNvPr id="493573" name="Line 5"/>
          <p:cNvSpPr>
            <a:spLocks noChangeShapeType="1"/>
          </p:cNvSpPr>
          <p:nvPr/>
        </p:nvSpPr>
        <p:spPr bwMode="auto">
          <a:xfrm flipV="1">
            <a:off x="5105400" y="2362200"/>
            <a:ext cx="0" cy="11430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74" name="Line 6"/>
          <p:cNvSpPr>
            <a:spLocks noChangeShapeType="1"/>
          </p:cNvSpPr>
          <p:nvPr/>
        </p:nvSpPr>
        <p:spPr bwMode="auto">
          <a:xfrm>
            <a:off x="6553200" y="3200400"/>
            <a:ext cx="0" cy="10668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75" name="Line 7"/>
          <p:cNvSpPr>
            <a:spLocks noChangeShapeType="1"/>
          </p:cNvSpPr>
          <p:nvPr/>
        </p:nvSpPr>
        <p:spPr bwMode="auto">
          <a:xfrm>
            <a:off x="7010400" y="4724400"/>
            <a:ext cx="0" cy="10668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76" name="Line 8"/>
          <p:cNvSpPr>
            <a:spLocks noChangeShapeType="1"/>
          </p:cNvSpPr>
          <p:nvPr/>
        </p:nvSpPr>
        <p:spPr bwMode="auto">
          <a:xfrm>
            <a:off x="5715000" y="2362200"/>
            <a:ext cx="0" cy="3810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77" name="Line 9"/>
          <p:cNvSpPr>
            <a:spLocks noChangeShapeType="1"/>
          </p:cNvSpPr>
          <p:nvPr/>
        </p:nvSpPr>
        <p:spPr bwMode="auto">
          <a:xfrm flipH="1" flipV="1">
            <a:off x="5105400" y="3505200"/>
            <a:ext cx="1295400" cy="22860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78" name="Line 10"/>
          <p:cNvSpPr>
            <a:spLocks noChangeShapeType="1"/>
          </p:cNvSpPr>
          <p:nvPr/>
        </p:nvSpPr>
        <p:spPr bwMode="auto">
          <a:xfrm flipH="1" flipV="1">
            <a:off x="5410200" y="3276600"/>
            <a:ext cx="609600" cy="9906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79" name="Line 11"/>
          <p:cNvSpPr>
            <a:spLocks noChangeShapeType="1"/>
          </p:cNvSpPr>
          <p:nvPr/>
        </p:nvSpPr>
        <p:spPr bwMode="auto">
          <a:xfrm flipV="1">
            <a:off x="5410200" y="2362200"/>
            <a:ext cx="0" cy="9144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80" name="Line 12"/>
          <p:cNvSpPr>
            <a:spLocks noChangeShapeType="1"/>
          </p:cNvSpPr>
          <p:nvPr/>
        </p:nvSpPr>
        <p:spPr bwMode="auto">
          <a:xfrm>
            <a:off x="7620000" y="2743200"/>
            <a:ext cx="990600" cy="358140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81" name="Line 13"/>
          <p:cNvSpPr>
            <a:spLocks noChangeShapeType="1"/>
          </p:cNvSpPr>
          <p:nvPr/>
        </p:nvSpPr>
        <p:spPr bwMode="auto">
          <a:xfrm>
            <a:off x="5486400" y="5105400"/>
            <a:ext cx="914400" cy="175260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82" name="Line 14"/>
          <p:cNvSpPr>
            <a:spLocks noChangeShapeType="1"/>
          </p:cNvSpPr>
          <p:nvPr/>
        </p:nvSpPr>
        <p:spPr bwMode="auto">
          <a:xfrm flipH="1">
            <a:off x="8305800" y="6019800"/>
            <a:ext cx="228600" cy="83820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83" name="Line 15"/>
          <p:cNvSpPr>
            <a:spLocks noChangeShapeType="1"/>
          </p:cNvSpPr>
          <p:nvPr/>
        </p:nvSpPr>
        <p:spPr bwMode="auto">
          <a:xfrm>
            <a:off x="6248400" y="6553200"/>
            <a:ext cx="2286000" cy="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493584" name="Line 16"/>
          <p:cNvSpPr>
            <a:spLocks noChangeShapeType="1"/>
          </p:cNvSpPr>
          <p:nvPr/>
        </p:nvSpPr>
        <p:spPr bwMode="auto">
          <a:xfrm>
            <a:off x="5029200" y="685800"/>
            <a:ext cx="0" cy="11430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Tree>
    <p:extLst>
      <p:ext uri="{BB962C8B-B14F-4D97-AF65-F5344CB8AC3E}">
        <p14:creationId xmlns:p14="http://schemas.microsoft.com/office/powerpoint/2010/main" val="28761882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1057-A98D-EA84-4B19-C9090089B5B8}"/>
              </a:ext>
            </a:extLst>
          </p:cNvPr>
          <p:cNvSpPr>
            <a:spLocks noGrp="1"/>
          </p:cNvSpPr>
          <p:nvPr>
            <p:ph type="title"/>
          </p:nvPr>
        </p:nvSpPr>
        <p:spPr>
          <a:xfrm>
            <a:off x="838200" y="1711786"/>
            <a:ext cx="10515600" cy="1325563"/>
          </a:xfrm>
        </p:spPr>
        <p:txBody>
          <a:bodyPr/>
          <a:lstStyle/>
          <a:p>
            <a:pPr algn="ctr"/>
            <a:r>
              <a:rPr lang="en-IL" dirty="0"/>
              <a:t>Back again from Theory </a:t>
            </a:r>
            <a:br>
              <a:rPr lang="en-IL" dirty="0"/>
            </a:br>
            <a:r>
              <a:rPr lang="en-IL" dirty="0"/>
              <a:t>to publically observable </a:t>
            </a:r>
            <a:r>
              <a:rPr lang="en-IL" dirty="0">
                <a:solidFill>
                  <a:srgbClr val="FF0000"/>
                </a:solidFill>
              </a:rPr>
              <a:t>FACTS</a:t>
            </a:r>
          </a:p>
        </p:txBody>
      </p:sp>
    </p:spTree>
    <p:extLst>
      <p:ext uri="{BB962C8B-B14F-4D97-AF65-F5344CB8AC3E}">
        <p14:creationId xmlns:p14="http://schemas.microsoft.com/office/powerpoint/2010/main" val="21954567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394A-92A6-9DBC-CC80-6524A6002A33}"/>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C2EF9E2B-1199-6165-52FF-82A95A00942B}"/>
              </a:ext>
            </a:extLst>
          </p:cNvPr>
          <p:cNvSpPr>
            <a:spLocks noGrp="1"/>
          </p:cNvSpPr>
          <p:nvPr>
            <p:ph sz="half" idx="1"/>
          </p:nvPr>
        </p:nvSpPr>
        <p:spPr/>
        <p:txBody>
          <a:bodyPr/>
          <a:lstStyle/>
          <a:p>
            <a:endParaRPr lang="en-IL"/>
          </a:p>
        </p:txBody>
      </p:sp>
      <p:sp>
        <p:nvSpPr>
          <p:cNvPr id="4" name="Content Placeholder 3">
            <a:extLst>
              <a:ext uri="{FF2B5EF4-FFF2-40B4-BE49-F238E27FC236}">
                <a16:creationId xmlns:a16="http://schemas.microsoft.com/office/drawing/2014/main" id="{D1A1CC39-AFDC-E110-BC42-61018CDE2CEC}"/>
              </a:ext>
            </a:extLst>
          </p:cNvPr>
          <p:cNvSpPr>
            <a:spLocks noGrp="1"/>
          </p:cNvSpPr>
          <p:nvPr>
            <p:ph sz="half" idx="2"/>
          </p:nvPr>
        </p:nvSpPr>
        <p:spPr/>
        <p:txBody>
          <a:bodyPr/>
          <a:lstStyle/>
          <a:p>
            <a:endParaRPr lang="en-IL"/>
          </a:p>
        </p:txBody>
      </p:sp>
    </p:spTree>
    <p:extLst>
      <p:ext uri="{BB962C8B-B14F-4D97-AF65-F5344CB8AC3E}">
        <p14:creationId xmlns:p14="http://schemas.microsoft.com/office/powerpoint/2010/main" val="14005028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0B85-E7BE-4D48-3286-E08F8376C102}"/>
              </a:ext>
            </a:extLst>
          </p:cNvPr>
          <p:cNvSpPr>
            <a:spLocks noGrp="1"/>
          </p:cNvSpPr>
          <p:nvPr>
            <p:ph type="title"/>
          </p:nvPr>
        </p:nvSpPr>
        <p:spPr>
          <a:xfrm>
            <a:off x="162553" y="553518"/>
            <a:ext cx="11866894" cy="5963520"/>
          </a:xfrm>
        </p:spPr>
        <p:txBody>
          <a:bodyPr>
            <a:normAutofit fontScale="90000"/>
          </a:bodyPr>
          <a:lstStyle/>
          <a:p>
            <a:r>
              <a:rPr lang="en-IL" dirty="0"/>
              <a:t>Outline of the presentation:</a:t>
            </a:r>
            <a:br>
              <a:rPr lang="en-IL" dirty="0"/>
            </a:br>
            <a:br>
              <a:rPr lang="en-IL" dirty="0"/>
            </a:br>
            <a:r>
              <a:rPr lang="en-IL" dirty="0"/>
              <a:t>Brief introduction to the ”SYNOPTIC PROBLEM”</a:t>
            </a:r>
            <a:br>
              <a:rPr lang="en-IL" dirty="0"/>
            </a:br>
            <a:br>
              <a:rPr lang="en-IL" dirty="0"/>
            </a:br>
            <a:r>
              <a:rPr lang="en-IL" dirty="0"/>
              <a:t>l. </a:t>
            </a:r>
            <a:r>
              <a:rPr lang="en-US" dirty="0"/>
              <a:t>T</a:t>
            </a:r>
            <a:r>
              <a:rPr lang="en-IL" dirty="0"/>
              <a:t>he objective </a:t>
            </a:r>
            <a:r>
              <a:rPr lang="en-IL" b="1" dirty="0"/>
              <a:t>FACTS</a:t>
            </a:r>
            <a:r>
              <a:rPr lang="en-IL" dirty="0"/>
              <a:t> to be explained</a:t>
            </a:r>
            <a:br>
              <a:rPr lang="en-IL" dirty="0"/>
            </a:br>
            <a:r>
              <a:rPr lang="en-IL" dirty="0"/>
              <a:t>ll. The relevance of </a:t>
            </a:r>
            <a:r>
              <a:rPr lang="en-IL" b="1" dirty="0"/>
              <a:t>TARGUMISTIC STYLE </a:t>
            </a:r>
            <a:r>
              <a:rPr lang="en-IL" dirty="0"/>
              <a:t>of 1st century</a:t>
            </a:r>
            <a:br>
              <a:rPr lang="en-IL" dirty="0"/>
            </a:br>
            <a:r>
              <a:rPr lang="en-IL" dirty="0"/>
              <a:t>III. The significance of </a:t>
            </a:r>
            <a:r>
              <a:rPr lang="en-IL" b="1" dirty="0"/>
              <a:t>HEBRAISMS</a:t>
            </a:r>
            <a:r>
              <a:rPr lang="en-IL" dirty="0"/>
              <a:t> in Greek</a:t>
            </a:r>
            <a:br>
              <a:rPr lang="en-IL" dirty="0"/>
            </a:br>
            <a:r>
              <a:rPr lang="en-IL" dirty="0"/>
              <a:t>lV. </a:t>
            </a:r>
            <a:r>
              <a:rPr lang="en-IL" dirty="0">
                <a:solidFill>
                  <a:srgbClr val="FF0000"/>
                </a:solidFill>
              </a:rPr>
              <a:t>The possibility of </a:t>
            </a:r>
            <a:r>
              <a:rPr lang="en-IL" b="1" dirty="0">
                <a:solidFill>
                  <a:srgbClr val="FF0000"/>
                </a:solidFill>
              </a:rPr>
              <a:t>STATISTICAL PROOF</a:t>
            </a:r>
            <a:br>
              <a:rPr lang="en-IL" dirty="0"/>
            </a:br>
            <a:r>
              <a:rPr lang="en-IL" dirty="0"/>
              <a:t>V. The relevance of the </a:t>
            </a:r>
            <a:r>
              <a:rPr lang="en-IL" b="1" dirty="0"/>
              <a:t>EXTERNAL HISTORICAL CONTEXT</a:t>
            </a:r>
            <a:br>
              <a:rPr lang="en-IL" b="1" dirty="0"/>
            </a:br>
            <a:br>
              <a:rPr lang="en-IL" dirty="0"/>
            </a:br>
            <a:r>
              <a:rPr lang="en-IL" dirty="0"/>
              <a:t>Conclusions</a:t>
            </a:r>
          </a:p>
        </p:txBody>
      </p:sp>
    </p:spTree>
    <p:extLst>
      <p:ext uri="{BB962C8B-B14F-4D97-AF65-F5344CB8AC3E}">
        <p14:creationId xmlns:p14="http://schemas.microsoft.com/office/powerpoint/2010/main" val="4053785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BA8312CE-5CB4-0C44-3B8D-13E61FDC042F}"/>
              </a:ext>
            </a:extLst>
          </p:cNvPr>
          <p:cNvSpPr>
            <a:spLocks noGrp="1" noChangeArrowheads="1"/>
          </p:cNvSpPr>
          <p:nvPr>
            <p:ph type="title"/>
          </p:nvPr>
        </p:nvSpPr>
        <p:spPr>
          <a:xfrm>
            <a:off x="846859" y="69054"/>
            <a:ext cx="10515600" cy="1325563"/>
          </a:xfrm>
        </p:spPr>
        <p:txBody>
          <a:bodyPr/>
          <a:lstStyle/>
          <a:p>
            <a:pPr eaLnBrk="1" hangingPunct="1"/>
            <a:r>
              <a:rPr lang="en-US" altLang="en-IL" dirty="0"/>
              <a:t>WHO else has </a:t>
            </a:r>
            <a:r>
              <a:rPr lang="en-US" altLang="en-US" dirty="0"/>
              <a:t>“</a:t>
            </a:r>
            <a:r>
              <a:rPr lang="en-US" altLang="en-IL" dirty="0"/>
              <a:t>problems</a:t>
            </a:r>
            <a:r>
              <a:rPr lang="en-US" altLang="en-US" dirty="0"/>
              <a:t>”</a:t>
            </a:r>
            <a:r>
              <a:rPr lang="en-US" altLang="en-IL" dirty="0"/>
              <a:t>?</a:t>
            </a:r>
            <a:endParaRPr lang="fi-FI" altLang="en-IL" dirty="0"/>
          </a:p>
        </p:txBody>
      </p:sp>
      <p:sp>
        <p:nvSpPr>
          <p:cNvPr id="203779" name="Rectangle 3">
            <a:extLst>
              <a:ext uri="{FF2B5EF4-FFF2-40B4-BE49-F238E27FC236}">
                <a16:creationId xmlns:a16="http://schemas.microsoft.com/office/drawing/2014/main" id="{2E303DB5-82E7-E2C0-1A71-D2F3BF94A903}"/>
              </a:ext>
            </a:extLst>
          </p:cNvPr>
          <p:cNvSpPr>
            <a:spLocks noGrp="1" noChangeArrowheads="1"/>
          </p:cNvSpPr>
          <p:nvPr>
            <p:ph type="body" idx="1"/>
          </p:nvPr>
        </p:nvSpPr>
        <p:spPr>
          <a:xfrm>
            <a:off x="251114" y="1166018"/>
            <a:ext cx="11689772" cy="4525963"/>
          </a:xfrm>
        </p:spPr>
        <p:txBody>
          <a:bodyPr>
            <a:noAutofit/>
          </a:bodyPr>
          <a:lstStyle/>
          <a:p>
            <a:pPr algn="ctr" eaLnBrk="1" hangingPunct="1">
              <a:lnSpc>
                <a:spcPct val="90000"/>
              </a:lnSpc>
              <a:buFontTx/>
              <a:buNone/>
            </a:pPr>
            <a:r>
              <a:rPr lang="en-US" altLang="en-IL" sz="3600" dirty="0">
                <a:solidFill>
                  <a:srgbClr val="FF0000"/>
                </a:solidFill>
              </a:rPr>
              <a:t>Liberal</a:t>
            </a:r>
            <a:r>
              <a:rPr lang="en-US" altLang="en-IL" sz="3600" dirty="0"/>
              <a:t> modernist Bible scholars </a:t>
            </a:r>
          </a:p>
          <a:p>
            <a:pPr algn="ctr" eaLnBrk="1" hangingPunct="1">
              <a:lnSpc>
                <a:spcPct val="90000"/>
              </a:lnSpc>
              <a:buFontTx/>
              <a:buNone/>
            </a:pPr>
            <a:r>
              <a:rPr lang="en-US" altLang="en-IL" sz="3600" dirty="0"/>
              <a:t>are often  disturbed </a:t>
            </a:r>
          </a:p>
          <a:p>
            <a:pPr algn="ctr" eaLnBrk="1" hangingPunct="1">
              <a:lnSpc>
                <a:spcPct val="90000"/>
              </a:lnSpc>
              <a:buFontTx/>
              <a:buNone/>
            </a:pPr>
            <a:r>
              <a:rPr lang="en-US" altLang="en-IL" sz="3600" dirty="0"/>
              <a:t>over the </a:t>
            </a:r>
            <a:r>
              <a:rPr lang="en-US" altLang="en-IL" sz="3600" dirty="0">
                <a:solidFill>
                  <a:srgbClr val="FF0066"/>
                </a:solidFill>
              </a:rPr>
              <a:t>similarities </a:t>
            </a:r>
            <a:r>
              <a:rPr lang="en-US" altLang="en-IL" sz="3600" dirty="0"/>
              <a:t>between the gospels,</a:t>
            </a:r>
          </a:p>
          <a:p>
            <a:pPr algn="ctr" eaLnBrk="1" hangingPunct="1">
              <a:lnSpc>
                <a:spcPct val="90000"/>
              </a:lnSpc>
              <a:buFontTx/>
              <a:buNone/>
            </a:pPr>
            <a:r>
              <a:rPr lang="en-US" altLang="en-IL" sz="3600" dirty="0"/>
              <a:t>	and some try to explain the similarities away.</a:t>
            </a:r>
          </a:p>
          <a:p>
            <a:pPr algn="ctr" eaLnBrk="1" hangingPunct="1">
              <a:lnSpc>
                <a:spcPct val="90000"/>
              </a:lnSpc>
              <a:buFontTx/>
              <a:buNone/>
            </a:pPr>
            <a:endParaRPr lang="en-US" altLang="en-IL" sz="3600" dirty="0"/>
          </a:p>
          <a:p>
            <a:pPr algn="ctr" eaLnBrk="1" hangingPunct="1">
              <a:lnSpc>
                <a:spcPct val="90000"/>
              </a:lnSpc>
              <a:buFontTx/>
              <a:buNone/>
            </a:pPr>
            <a:r>
              <a:rPr lang="en-US" altLang="en-IL" sz="3600" dirty="0"/>
              <a:t>Some even throw out </a:t>
            </a:r>
          </a:p>
          <a:p>
            <a:pPr algn="ctr" eaLnBrk="1" hangingPunct="1">
              <a:lnSpc>
                <a:spcPct val="90000"/>
              </a:lnSpc>
              <a:buFontTx/>
              <a:buNone/>
            </a:pPr>
            <a:r>
              <a:rPr lang="en-US" altLang="en-IL" sz="3600" dirty="0"/>
              <a:t>all of the miraculous elements</a:t>
            </a:r>
          </a:p>
          <a:p>
            <a:pPr algn="ctr" eaLnBrk="1" hangingPunct="1">
              <a:lnSpc>
                <a:spcPct val="90000"/>
              </a:lnSpc>
              <a:buFontTx/>
              <a:buNone/>
            </a:pPr>
            <a:r>
              <a:rPr lang="en-US" altLang="en-IL" sz="3600" dirty="0"/>
              <a:t>and leave only a core of ethical teachings,</a:t>
            </a:r>
          </a:p>
          <a:p>
            <a:pPr algn="ctr" eaLnBrk="1" hangingPunct="1">
              <a:lnSpc>
                <a:spcPct val="90000"/>
              </a:lnSpc>
              <a:buFontTx/>
              <a:buNone/>
            </a:pPr>
            <a:r>
              <a:rPr lang="en-US" altLang="en-IL" sz="3600" dirty="0"/>
              <a:t>- even omit Jesus altogether as irrelevant.</a:t>
            </a:r>
            <a:endParaRPr lang="fi-FI" altLang="en-IL"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 calcmode="lin" valueType="num">
                                      <p:cBhvr additive="base">
                                        <p:cTn id="7" dur="500" fill="hold"/>
                                        <p:tgtEl>
                                          <p:spTgt spid="2037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37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3779">
                                            <p:txEl>
                                              <p:pRg st="1" end="1"/>
                                            </p:txEl>
                                          </p:spTgt>
                                        </p:tgtEl>
                                        <p:attrNameLst>
                                          <p:attrName>style.visibility</p:attrName>
                                        </p:attrNameLst>
                                      </p:cBhvr>
                                      <p:to>
                                        <p:strVal val="visible"/>
                                      </p:to>
                                    </p:set>
                                    <p:anim calcmode="lin" valueType="num">
                                      <p:cBhvr additive="base">
                                        <p:cTn id="13" dur="500" fill="hold"/>
                                        <p:tgtEl>
                                          <p:spTgt spid="2037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7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3779">
                                            <p:txEl>
                                              <p:pRg st="2" end="2"/>
                                            </p:txEl>
                                          </p:spTgt>
                                        </p:tgtEl>
                                        <p:attrNameLst>
                                          <p:attrName>style.visibility</p:attrName>
                                        </p:attrNameLst>
                                      </p:cBhvr>
                                      <p:to>
                                        <p:strVal val="visible"/>
                                      </p:to>
                                    </p:set>
                                    <p:anim calcmode="lin" valueType="num">
                                      <p:cBhvr additive="base">
                                        <p:cTn id="19" dur="500" fill="hold"/>
                                        <p:tgtEl>
                                          <p:spTgt spid="2037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377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3779">
                                            <p:txEl>
                                              <p:pRg st="3" end="3"/>
                                            </p:txEl>
                                          </p:spTgt>
                                        </p:tgtEl>
                                        <p:attrNameLst>
                                          <p:attrName>style.visibility</p:attrName>
                                        </p:attrNameLst>
                                      </p:cBhvr>
                                      <p:to>
                                        <p:strVal val="visible"/>
                                      </p:to>
                                    </p:set>
                                    <p:anim calcmode="lin" valueType="num">
                                      <p:cBhvr additive="base">
                                        <p:cTn id="23" dur="500" fill="hold"/>
                                        <p:tgtEl>
                                          <p:spTgt spid="20377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377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3779">
                                            <p:txEl>
                                              <p:pRg st="5" end="5"/>
                                            </p:txEl>
                                          </p:spTgt>
                                        </p:tgtEl>
                                        <p:attrNameLst>
                                          <p:attrName>style.visibility</p:attrName>
                                        </p:attrNameLst>
                                      </p:cBhvr>
                                      <p:to>
                                        <p:strVal val="visible"/>
                                      </p:to>
                                    </p:set>
                                    <p:anim calcmode="lin" valueType="num">
                                      <p:cBhvr additive="base">
                                        <p:cTn id="27" dur="500" fill="hold"/>
                                        <p:tgtEl>
                                          <p:spTgt spid="20377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377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3779">
                                            <p:txEl>
                                              <p:pRg st="6" end="6"/>
                                            </p:txEl>
                                          </p:spTgt>
                                        </p:tgtEl>
                                        <p:attrNameLst>
                                          <p:attrName>style.visibility</p:attrName>
                                        </p:attrNameLst>
                                      </p:cBhvr>
                                      <p:to>
                                        <p:strVal val="visible"/>
                                      </p:to>
                                    </p:set>
                                    <p:anim calcmode="lin" valueType="num">
                                      <p:cBhvr additive="base">
                                        <p:cTn id="31" dur="500" fill="hold"/>
                                        <p:tgtEl>
                                          <p:spTgt spid="20377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377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3779">
                                            <p:txEl>
                                              <p:pRg st="7" end="7"/>
                                            </p:txEl>
                                          </p:spTgt>
                                        </p:tgtEl>
                                        <p:attrNameLst>
                                          <p:attrName>style.visibility</p:attrName>
                                        </p:attrNameLst>
                                      </p:cBhvr>
                                      <p:to>
                                        <p:strVal val="visible"/>
                                      </p:to>
                                    </p:set>
                                    <p:anim calcmode="lin" valueType="num">
                                      <p:cBhvr additive="base">
                                        <p:cTn id="35" dur="500" fill="hold"/>
                                        <p:tgtEl>
                                          <p:spTgt spid="20377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377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3779">
                                            <p:txEl>
                                              <p:pRg st="8" end="8"/>
                                            </p:txEl>
                                          </p:spTgt>
                                        </p:tgtEl>
                                        <p:attrNameLst>
                                          <p:attrName>style.visibility</p:attrName>
                                        </p:attrNameLst>
                                      </p:cBhvr>
                                      <p:to>
                                        <p:strVal val="visible"/>
                                      </p:to>
                                    </p:set>
                                    <p:anim calcmode="lin" valueType="num">
                                      <p:cBhvr additive="base">
                                        <p:cTn id="39" dur="500" fill="hold"/>
                                        <p:tgtEl>
                                          <p:spTgt spid="203779">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37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7847-6BFB-3B0C-19B4-F8EBA10082EB}"/>
              </a:ext>
            </a:extLst>
          </p:cNvPr>
          <p:cNvSpPr>
            <a:spLocks noGrp="1"/>
          </p:cNvSpPr>
          <p:nvPr>
            <p:ph type="title"/>
          </p:nvPr>
        </p:nvSpPr>
        <p:spPr>
          <a:xfrm>
            <a:off x="335280" y="1635659"/>
            <a:ext cx="11521440" cy="1325563"/>
          </a:xfrm>
        </p:spPr>
        <p:txBody>
          <a:bodyPr/>
          <a:lstStyle/>
          <a:p>
            <a:r>
              <a:rPr lang="en-IL" dirty="0">
                <a:solidFill>
                  <a:srgbClr val="FF0000"/>
                </a:solidFill>
              </a:rPr>
              <a:t>lV. The possibility of statistical “proof”of a theory</a:t>
            </a:r>
            <a:endParaRPr lang="en-IL" dirty="0"/>
          </a:p>
        </p:txBody>
      </p:sp>
    </p:spTree>
    <p:extLst>
      <p:ext uri="{BB962C8B-B14F-4D97-AF65-F5344CB8AC3E}">
        <p14:creationId xmlns:p14="http://schemas.microsoft.com/office/powerpoint/2010/main" val="16728464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AA235F3C-0D3A-CCCF-1BEB-E927D49A54BD}"/>
              </a:ext>
            </a:extLst>
          </p:cNvPr>
          <p:cNvSpPr>
            <a:spLocks noGrp="1" noChangeArrowheads="1"/>
          </p:cNvSpPr>
          <p:nvPr>
            <p:ph type="title"/>
          </p:nvPr>
        </p:nvSpPr>
        <p:spPr>
          <a:xfrm>
            <a:off x="637309" y="2315094"/>
            <a:ext cx="11249891" cy="3657600"/>
          </a:xfrm>
        </p:spPr>
        <p:txBody>
          <a:bodyPr>
            <a:normAutofit/>
          </a:bodyPr>
          <a:lstStyle/>
          <a:p>
            <a:br>
              <a:rPr lang="en-US" altLang="en-IL" sz="4000" b="1" i="1" dirty="0">
                <a:latin typeface="Times New Roman" panose="02020603050405020304" pitchFamily="18" charset="0"/>
              </a:rPr>
            </a:br>
            <a:endParaRPr lang="fi-FI" altLang="en-IL" sz="4000" b="1" dirty="0">
              <a:solidFill>
                <a:srgbClr val="FF0000"/>
              </a:solidFill>
              <a:latin typeface="Times New Roman" panose="02020603050405020304" pitchFamily="18" charset="0"/>
            </a:endParaRPr>
          </a:p>
        </p:txBody>
      </p:sp>
      <p:sp>
        <p:nvSpPr>
          <p:cNvPr id="114690" name="Text Box 3">
            <a:extLst>
              <a:ext uri="{FF2B5EF4-FFF2-40B4-BE49-F238E27FC236}">
                <a16:creationId xmlns:a16="http://schemas.microsoft.com/office/drawing/2014/main" id="{4D7623AD-5FEA-FDC4-4FAE-C9069598F45C}"/>
              </a:ext>
            </a:extLst>
          </p:cNvPr>
          <p:cNvSpPr txBox="1">
            <a:spLocks noChangeArrowheads="1"/>
          </p:cNvSpPr>
          <p:nvPr/>
        </p:nvSpPr>
        <p:spPr bwMode="auto">
          <a:xfrm>
            <a:off x="3244097" y="580637"/>
            <a:ext cx="5703806"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IL" b="1" dirty="0"/>
              <a:t>Additional </a:t>
            </a:r>
            <a:r>
              <a:rPr lang="en-US" altLang="en-IL" b="1" dirty="0">
                <a:solidFill>
                  <a:srgbClr val="FF0000"/>
                </a:solidFill>
              </a:rPr>
              <a:t>FACTS</a:t>
            </a:r>
            <a:r>
              <a:rPr lang="en-US" altLang="en-IL" b="1" dirty="0">
                <a:solidFill>
                  <a:schemeClr val="tx2"/>
                </a:solidFill>
              </a:rPr>
              <a:t> </a:t>
            </a:r>
          </a:p>
          <a:p>
            <a:pPr algn="ctr" eaLnBrk="1" hangingPunct="1">
              <a:spcBef>
                <a:spcPct val="0"/>
              </a:spcBef>
              <a:buFontTx/>
              <a:buNone/>
            </a:pPr>
            <a:endParaRPr lang="en-US" altLang="en-IL" b="1" dirty="0">
              <a:solidFill>
                <a:schemeClr val="tx2"/>
              </a:solidFill>
            </a:endParaRPr>
          </a:p>
          <a:p>
            <a:pPr algn="ctr" eaLnBrk="1" hangingPunct="1">
              <a:spcBef>
                <a:spcPct val="0"/>
              </a:spcBef>
              <a:buFontTx/>
              <a:buNone/>
            </a:pPr>
            <a:r>
              <a:rPr lang="en-US" altLang="en-IL" b="1" dirty="0">
                <a:solidFill>
                  <a:schemeClr val="tx2"/>
                </a:solidFill>
              </a:rPr>
              <a:t>The following facts </a:t>
            </a:r>
          </a:p>
          <a:p>
            <a:pPr algn="ctr" eaLnBrk="1" hangingPunct="1">
              <a:spcBef>
                <a:spcPct val="0"/>
              </a:spcBef>
              <a:buFontTx/>
              <a:buNone/>
            </a:pPr>
            <a:r>
              <a:rPr lang="en-US" altLang="en-IL" b="1" dirty="0">
                <a:solidFill>
                  <a:schemeClr val="tx2"/>
                </a:solidFill>
              </a:rPr>
              <a:t>need to be </a:t>
            </a:r>
            <a:r>
              <a:rPr lang="en-US" altLang="en-IL" b="1" u="sng" dirty="0">
                <a:solidFill>
                  <a:schemeClr val="tx2"/>
                </a:solidFill>
              </a:rPr>
              <a:t>observed</a:t>
            </a:r>
          </a:p>
          <a:p>
            <a:pPr algn="ctr" eaLnBrk="1" hangingPunct="1">
              <a:spcBef>
                <a:spcPct val="0"/>
              </a:spcBef>
              <a:buFontTx/>
              <a:buNone/>
            </a:pPr>
            <a:r>
              <a:rPr lang="en-US" altLang="en-IL" b="1" dirty="0">
                <a:solidFill>
                  <a:schemeClr val="tx2"/>
                </a:solidFill>
              </a:rPr>
              <a:t>and then </a:t>
            </a:r>
            <a:r>
              <a:rPr lang="en-US" altLang="en-IL" b="1" u="sng" dirty="0">
                <a:solidFill>
                  <a:schemeClr val="tx2"/>
                </a:solidFill>
              </a:rPr>
              <a:t>weighed</a:t>
            </a:r>
            <a:r>
              <a:rPr lang="en-US" altLang="en-IL" b="1" dirty="0">
                <a:solidFill>
                  <a:schemeClr val="tx2"/>
                </a:solidFill>
              </a:rPr>
              <a:t> </a:t>
            </a:r>
          </a:p>
          <a:p>
            <a:pPr algn="ctr" eaLnBrk="1" hangingPunct="1">
              <a:spcBef>
                <a:spcPct val="0"/>
              </a:spcBef>
              <a:buFontTx/>
              <a:buNone/>
            </a:pPr>
            <a:r>
              <a:rPr lang="en-US" altLang="en-IL" b="1" dirty="0">
                <a:solidFill>
                  <a:schemeClr val="tx2"/>
                </a:solidFill>
              </a:rPr>
              <a:t>in terms of </a:t>
            </a:r>
            <a:r>
              <a:rPr lang="en-US" altLang="en-IL" b="1" u="sng" dirty="0">
                <a:solidFill>
                  <a:schemeClr val="tx2"/>
                </a:solidFill>
              </a:rPr>
              <a:t>relevance</a:t>
            </a:r>
          </a:p>
          <a:p>
            <a:pPr algn="ctr" eaLnBrk="1" hangingPunct="1">
              <a:spcBef>
                <a:spcPct val="0"/>
              </a:spcBef>
              <a:buFontTx/>
              <a:buNone/>
            </a:pPr>
            <a:r>
              <a:rPr lang="en-US" altLang="en-IL" b="1" dirty="0">
                <a:solidFill>
                  <a:schemeClr val="tx2"/>
                </a:solidFill>
              </a:rPr>
              <a:t>to the questions:</a:t>
            </a:r>
          </a:p>
          <a:p>
            <a:pPr algn="ctr" eaLnBrk="1" hangingPunct="1">
              <a:spcBef>
                <a:spcPct val="0"/>
              </a:spcBef>
              <a:buFontTx/>
              <a:buNone/>
            </a:pPr>
            <a:endParaRPr lang="en-US" altLang="en-IL" b="1" dirty="0">
              <a:solidFill>
                <a:schemeClr val="tx2"/>
              </a:solidFill>
            </a:endParaRPr>
          </a:p>
          <a:p>
            <a:pPr algn="ctr">
              <a:spcBef>
                <a:spcPct val="0"/>
              </a:spcBef>
              <a:buNone/>
            </a:pPr>
            <a:r>
              <a:rPr lang="en-US" altLang="en-IL" b="1" i="1" dirty="0">
                <a:latin typeface="Times New Roman" panose="02020603050405020304" pitchFamily="18" charset="0"/>
              </a:rPr>
              <a:t>Which writer is adapting whom?</a:t>
            </a:r>
          </a:p>
          <a:p>
            <a:pPr algn="ctr">
              <a:spcBef>
                <a:spcPct val="0"/>
              </a:spcBef>
              <a:buNone/>
            </a:pPr>
            <a:r>
              <a:rPr lang="en-US" altLang="en-IL" b="1" i="1" dirty="0">
                <a:solidFill>
                  <a:schemeClr val="tx2"/>
                </a:solidFill>
                <a:latin typeface="Times New Roman" panose="02020603050405020304" pitchFamily="18" charset="0"/>
              </a:rPr>
              <a:t>For what purpose?</a:t>
            </a:r>
            <a:endParaRPr lang="fi-FI" altLang="en-IL" b="1" dirty="0">
              <a:solidFill>
                <a:schemeClr val="tx2"/>
              </a:solidFill>
            </a:endParaRPr>
          </a:p>
        </p:txBody>
      </p:sp>
    </p:spTree>
    <p:extLst>
      <p:ext uri="{BB962C8B-B14F-4D97-AF65-F5344CB8AC3E}">
        <p14:creationId xmlns:p14="http://schemas.microsoft.com/office/powerpoint/2010/main" val="19698741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can0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785" b="1765"/>
          <a:stretch>
            <a:fillRect/>
          </a:stretch>
        </p:blipFill>
        <p:spPr>
          <a:xfrm>
            <a:off x="1215735" y="-710360"/>
            <a:ext cx="10172701" cy="8108687"/>
          </a:xfrm>
        </p:spPr>
      </p:pic>
    </p:spTree>
    <p:extLst>
      <p:ext uri="{BB962C8B-B14F-4D97-AF65-F5344CB8AC3E}">
        <p14:creationId xmlns:p14="http://schemas.microsoft.com/office/powerpoint/2010/main" val="38425115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9CA04-CCEA-97AC-D838-26236FBFF924}"/>
              </a:ext>
            </a:extLst>
          </p:cNvPr>
          <p:cNvSpPr>
            <a:spLocks noGrp="1"/>
          </p:cNvSpPr>
          <p:nvPr>
            <p:ph type="title"/>
          </p:nvPr>
        </p:nvSpPr>
        <p:spPr>
          <a:xfrm>
            <a:off x="838200" y="18255"/>
            <a:ext cx="10515600" cy="1325563"/>
          </a:xfrm>
        </p:spPr>
        <p:txBody>
          <a:bodyPr>
            <a:normAutofit fontScale="90000"/>
          </a:bodyPr>
          <a:lstStyle/>
          <a:p>
            <a:pPr algn="ctr"/>
            <a:r>
              <a:rPr lang="en-IL" dirty="0"/>
              <a:t>Summary chart </a:t>
            </a:r>
            <a:br>
              <a:rPr lang="en-IL" dirty="0"/>
            </a:br>
            <a:r>
              <a:rPr lang="en-IL" dirty="0"/>
              <a:t>word counts of each gospel in different contexts</a:t>
            </a:r>
          </a:p>
        </p:txBody>
      </p:sp>
      <p:sp>
        <p:nvSpPr>
          <p:cNvPr id="3" name="Content Placeholder 2">
            <a:extLst>
              <a:ext uri="{FF2B5EF4-FFF2-40B4-BE49-F238E27FC236}">
                <a16:creationId xmlns:a16="http://schemas.microsoft.com/office/drawing/2014/main" id="{E70F2F98-BD8A-C611-E7B1-06ADCC8D6B0A}"/>
              </a:ext>
            </a:extLst>
          </p:cNvPr>
          <p:cNvSpPr>
            <a:spLocks noGrp="1"/>
          </p:cNvSpPr>
          <p:nvPr>
            <p:ph idx="1"/>
          </p:nvPr>
        </p:nvSpPr>
        <p:spPr>
          <a:xfrm>
            <a:off x="838200" y="1343818"/>
            <a:ext cx="10515600" cy="4351338"/>
          </a:xfrm>
        </p:spPr>
        <p:txBody>
          <a:bodyPr>
            <a:normAutofit fontScale="85000" lnSpcReduction="20000"/>
          </a:bodyPr>
          <a:lstStyle/>
          <a:p>
            <a:pPr marL="0" indent="0" algn="ctr">
              <a:buNone/>
            </a:pPr>
            <a:r>
              <a:rPr lang="en-IL" b="1" dirty="0"/>
              <a:t>BOLD CLAIM</a:t>
            </a:r>
            <a:r>
              <a:rPr lang="en-IL" dirty="0"/>
              <a:t>:This special chart appears</a:t>
            </a:r>
          </a:p>
          <a:p>
            <a:pPr marL="0" indent="0" algn="ctr">
              <a:buNone/>
            </a:pPr>
            <a:r>
              <a:rPr lang="en-IL" dirty="0"/>
              <a:t>for the first time in the history of synoptic research.</a:t>
            </a:r>
          </a:p>
          <a:p>
            <a:pPr marL="0" indent="0" algn="ctr">
              <a:buNone/>
            </a:pPr>
            <a:endParaRPr lang="en-IL" dirty="0"/>
          </a:p>
          <a:p>
            <a:pPr marL="0" indent="0" algn="ctr">
              <a:buNone/>
            </a:pPr>
            <a:r>
              <a:rPr lang="en-IL" dirty="0"/>
              <a:t>The total word count of each gospel is divided into five parts:</a:t>
            </a:r>
          </a:p>
          <a:p>
            <a:pPr marL="514350" indent="-514350">
              <a:buAutoNum type="arabicPeriod"/>
            </a:pPr>
            <a:r>
              <a:rPr lang="en-IL" u="sng" dirty="0"/>
              <a:t>WHITE</a:t>
            </a:r>
            <a:r>
              <a:rPr lang="en-IL" dirty="0"/>
              <a:t>, the words in </a:t>
            </a:r>
            <a:r>
              <a:rPr lang="en-IL" b="1" i="1" u="sng" dirty="0"/>
              <a:t>independent</a:t>
            </a:r>
            <a:r>
              <a:rPr lang="en-IL" dirty="0"/>
              <a:t> material not shared the others</a:t>
            </a:r>
          </a:p>
          <a:p>
            <a:pPr marL="514350" indent="-514350">
              <a:buAutoNum type="arabicPeriod"/>
            </a:pPr>
            <a:r>
              <a:rPr lang="en-IL" u="sng" dirty="0">
                <a:solidFill>
                  <a:srgbClr val="FF0000"/>
                </a:solidFill>
              </a:rPr>
              <a:t>RED</a:t>
            </a:r>
            <a:r>
              <a:rPr lang="en-IL" dirty="0">
                <a:solidFill>
                  <a:srgbClr val="FF0000"/>
                </a:solidFill>
              </a:rPr>
              <a:t>, </a:t>
            </a:r>
            <a:r>
              <a:rPr lang="en-IL" dirty="0"/>
              <a:t>the words in material present in </a:t>
            </a:r>
            <a:r>
              <a:rPr lang="en-IL" b="1" i="1" u="sng" dirty="0"/>
              <a:t>all three </a:t>
            </a:r>
            <a:r>
              <a:rPr lang="en-IL" dirty="0"/>
              <a:t>gospels </a:t>
            </a:r>
          </a:p>
          <a:p>
            <a:pPr marL="0" indent="0">
              <a:buNone/>
            </a:pPr>
            <a:r>
              <a:rPr lang="en-IL" dirty="0"/>
              <a:t>and the words that are </a:t>
            </a:r>
            <a:r>
              <a:rPr lang="en-IL" b="1" i="1" u="sng" dirty="0"/>
              <a:t>shared by two </a:t>
            </a:r>
            <a:r>
              <a:rPr lang="en-IL" dirty="0"/>
              <a:t>of the gospels, but not by the third</a:t>
            </a:r>
          </a:p>
          <a:p>
            <a:pPr marL="514350" indent="-514350">
              <a:buAutoNum type="arabicPeriod"/>
            </a:pPr>
            <a:r>
              <a:rPr lang="en-IL" u="sng" dirty="0">
                <a:solidFill>
                  <a:srgbClr val="FFC000"/>
                </a:solidFill>
              </a:rPr>
              <a:t>ORANGE</a:t>
            </a:r>
            <a:r>
              <a:rPr lang="en-IL" dirty="0"/>
              <a:t> (Mk-Lk) and </a:t>
            </a:r>
          </a:p>
          <a:p>
            <a:pPr marL="514350" indent="-514350">
              <a:buAutoNum type="arabicPeriod"/>
            </a:pPr>
            <a:r>
              <a:rPr lang="en-IL" u="sng" dirty="0">
                <a:solidFill>
                  <a:srgbClr val="FFFF00"/>
                </a:solidFill>
              </a:rPr>
              <a:t>YELLOW</a:t>
            </a:r>
            <a:r>
              <a:rPr lang="en-IL" dirty="0"/>
              <a:t> (Mt-Mk) and </a:t>
            </a:r>
          </a:p>
          <a:p>
            <a:pPr marL="514350" indent="-514350">
              <a:buAutoNum type="arabicPeriod"/>
            </a:pPr>
            <a:r>
              <a:rPr lang="en-IL" u="sng" dirty="0">
                <a:solidFill>
                  <a:srgbClr val="00B050"/>
                </a:solidFill>
              </a:rPr>
              <a:t>GREEN</a:t>
            </a:r>
            <a:r>
              <a:rPr lang="en-IL" dirty="0"/>
              <a:t> (Mt-Lk), </a:t>
            </a:r>
          </a:p>
          <a:p>
            <a:pPr marL="0" indent="0">
              <a:buNone/>
            </a:pPr>
            <a:r>
              <a:rPr lang="en-IL" dirty="0"/>
              <a:t>	</a:t>
            </a:r>
          </a:p>
        </p:txBody>
      </p:sp>
    </p:spTree>
    <p:extLst>
      <p:ext uri="{BB962C8B-B14F-4D97-AF65-F5344CB8AC3E}">
        <p14:creationId xmlns:p14="http://schemas.microsoft.com/office/powerpoint/2010/main" val="18433244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can00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785" b="1765"/>
          <a:stretch>
            <a:fillRect/>
          </a:stretch>
        </p:blipFill>
        <p:spPr>
          <a:xfrm>
            <a:off x="1215735" y="-710360"/>
            <a:ext cx="10172701" cy="8108687"/>
          </a:xfrm>
        </p:spPr>
      </p:pic>
    </p:spTree>
    <p:extLst>
      <p:ext uri="{BB962C8B-B14F-4D97-AF65-F5344CB8AC3E}">
        <p14:creationId xmlns:p14="http://schemas.microsoft.com/office/powerpoint/2010/main" val="5873417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F66B-640D-9FC0-C95F-CF26EF0924DE}"/>
              </a:ext>
            </a:extLst>
          </p:cNvPr>
          <p:cNvSpPr>
            <a:spLocks noGrp="1"/>
          </p:cNvSpPr>
          <p:nvPr>
            <p:ph type="title"/>
          </p:nvPr>
        </p:nvSpPr>
        <p:spPr/>
        <p:txBody>
          <a:bodyPr/>
          <a:lstStyle/>
          <a:p>
            <a:pPr algn="ctr"/>
            <a:r>
              <a:rPr lang="en-IL" dirty="0"/>
              <a:t>The </a:t>
            </a:r>
            <a:r>
              <a:rPr lang="en-IL" sz="6000" dirty="0"/>
              <a:t>reason</a:t>
            </a:r>
            <a:r>
              <a:rPr lang="en-IL" dirty="0"/>
              <a:t> for this discovery being first</a:t>
            </a:r>
          </a:p>
        </p:txBody>
      </p:sp>
      <p:sp>
        <p:nvSpPr>
          <p:cNvPr id="3" name="Content Placeholder 2">
            <a:extLst>
              <a:ext uri="{FF2B5EF4-FFF2-40B4-BE49-F238E27FC236}">
                <a16:creationId xmlns:a16="http://schemas.microsoft.com/office/drawing/2014/main" id="{2C7C2CD5-59A4-B848-5C87-D5A8DBB6999E}"/>
              </a:ext>
            </a:extLst>
          </p:cNvPr>
          <p:cNvSpPr>
            <a:spLocks noGrp="1"/>
          </p:cNvSpPr>
          <p:nvPr>
            <p:ph idx="1"/>
          </p:nvPr>
        </p:nvSpPr>
        <p:spPr/>
        <p:txBody>
          <a:bodyPr>
            <a:normAutofit fontScale="92500"/>
          </a:bodyPr>
          <a:lstStyle/>
          <a:p>
            <a:pPr marL="0" indent="0" algn="ctr">
              <a:buNone/>
            </a:pPr>
            <a:r>
              <a:rPr lang="en-IL" sz="3600" dirty="0"/>
              <a:t>The reigning theories have prevented anyone else </a:t>
            </a:r>
          </a:p>
          <a:p>
            <a:pPr marL="0" indent="0" algn="ctr">
              <a:buNone/>
            </a:pPr>
            <a:r>
              <a:rPr lang="en-IL" sz="3600" dirty="0"/>
              <a:t>from hitting on the idea </a:t>
            </a:r>
          </a:p>
          <a:p>
            <a:pPr marL="0" indent="0" algn="ctr">
              <a:buNone/>
            </a:pPr>
            <a:r>
              <a:rPr lang="en-IL" sz="3600" dirty="0"/>
              <a:t>that such minute detail of attention </a:t>
            </a:r>
          </a:p>
          <a:p>
            <a:pPr marL="0" indent="0" algn="ctr">
              <a:buNone/>
            </a:pPr>
            <a:r>
              <a:rPr lang="en-IL" sz="3600" dirty="0"/>
              <a:t>could reveal anything relevant in support of their theories.</a:t>
            </a:r>
          </a:p>
          <a:p>
            <a:pPr marL="0" indent="0" algn="ctr">
              <a:buNone/>
            </a:pPr>
            <a:r>
              <a:rPr lang="en-IL" sz="3600" dirty="0"/>
              <a:t>They were right to think so, </a:t>
            </a:r>
          </a:p>
          <a:p>
            <a:pPr marL="0" indent="0" algn="ctr">
              <a:buNone/>
            </a:pPr>
            <a:r>
              <a:rPr lang="en-IL" sz="3600" dirty="0"/>
              <a:t>because the other theories are </a:t>
            </a:r>
          </a:p>
          <a:p>
            <a:pPr marL="0" indent="0" algn="ctr">
              <a:buNone/>
            </a:pPr>
            <a:r>
              <a:rPr lang="en-IL" sz="3600" dirty="0">
                <a:solidFill>
                  <a:srgbClr val="FF0000"/>
                </a:solidFill>
              </a:rPr>
              <a:t>threatened by this hard evidence</a:t>
            </a:r>
            <a:r>
              <a:rPr lang="en-IL" sz="3600" dirty="0"/>
              <a:t>.</a:t>
            </a:r>
          </a:p>
        </p:txBody>
      </p:sp>
    </p:spTree>
    <p:extLst>
      <p:ext uri="{BB962C8B-B14F-4D97-AF65-F5344CB8AC3E}">
        <p14:creationId xmlns:p14="http://schemas.microsoft.com/office/powerpoint/2010/main" val="19348702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5019" y="2578331"/>
            <a:ext cx="11245175" cy="3657600"/>
          </a:xfrm>
        </p:spPr>
        <p:txBody>
          <a:bodyPr>
            <a:normAutofit/>
          </a:bodyPr>
          <a:lstStyle/>
          <a:p>
            <a:pPr algn="ctr" eaLnBrk="1" hangingPunct="1">
              <a:defRPr/>
            </a:pPr>
            <a:r>
              <a:rPr lang="en-US" sz="4000" i="1" dirty="0">
                <a:solidFill>
                  <a:srgbClr val="FF0066"/>
                </a:solidFill>
                <a:latin typeface="Times New Roman" charset="0"/>
                <a:cs typeface="Times New Roman" charset="0"/>
              </a:rPr>
              <a:t>VERBAL IDENTITES </a:t>
            </a:r>
            <a:r>
              <a:rPr lang="en-US" sz="4000" i="1" dirty="0">
                <a:latin typeface="Times New Roman" charset="0"/>
                <a:cs typeface="Times New Roman" charset="0"/>
              </a:rPr>
              <a:t>between parallel texts</a:t>
            </a:r>
            <a:br>
              <a:rPr lang="en-US" sz="4000" i="1" dirty="0">
                <a:solidFill>
                  <a:srgbClr val="FF0066"/>
                </a:solidFill>
                <a:latin typeface="Times New Roman" charset="0"/>
                <a:cs typeface="Times New Roman" charset="0"/>
              </a:rPr>
            </a:br>
            <a:br>
              <a:rPr lang="en-US" sz="4000" i="1" dirty="0">
                <a:solidFill>
                  <a:srgbClr val="FF0066"/>
                </a:solidFill>
                <a:latin typeface="Times New Roman" charset="0"/>
                <a:cs typeface="Times New Roman" charset="0"/>
              </a:rPr>
            </a:br>
            <a:br>
              <a:rPr lang="en-US" sz="4000" b="1" dirty="0">
                <a:latin typeface="Times New Roman" charset="0"/>
                <a:cs typeface="Times New Roman" charset="0"/>
              </a:rPr>
            </a:br>
            <a:br>
              <a:rPr lang="en-US" sz="4000" dirty="0">
                <a:latin typeface="Times New Roman" charset="0"/>
                <a:cs typeface="Times New Roman" charset="0"/>
              </a:rPr>
            </a:br>
            <a:endParaRPr lang="fi-FI" sz="8000" b="1" dirty="0">
              <a:latin typeface="Times New Roman" charset="0"/>
              <a:cs typeface="Times New Roman" charset="0"/>
            </a:endParaRPr>
          </a:p>
        </p:txBody>
      </p:sp>
      <p:sp>
        <p:nvSpPr>
          <p:cNvPr id="41987" name="Text Box 3"/>
          <p:cNvSpPr txBox="1">
            <a:spLocks noChangeArrowheads="1"/>
          </p:cNvSpPr>
          <p:nvPr/>
        </p:nvSpPr>
        <p:spPr bwMode="auto">
          <a:xfrm>
            <a:off x="373718" y="710625"/>
            <a:ext cx="115677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200" b="1" dirty="0">
                <a:solidFill>
                  <a:schemeClr val="tx2"/>
                </a:solidFill>
                <a:cs typeface="Arial" charset="0"/>
              </a:rPr>
              <a:t>An additional collection of publicly-observable, reproducible FACTS</a:t>
            </a:r>
            <a:endParaRPr lang="fi-FI" sz="3200" b="1" dirty="0">
              <a:solidFill>
                <a:schemeClr val="tx2"/>
              </a:solidFill>
              <a:cs typeface="Arial" charset="0"/>
            </a:endParaRPr>
          </a:p>
        </p:txBody>
      </p:sp>
    </p:spTree>
    <p:extLst>
      <p:ext uri="{BB962C8B-B14F-4D97-AF65-F5344CB8AC3E}">
        <p14:creationId xmlns:p14="http://schemas.microsoft.com/office/powerpoint/2010/main" val="30967646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9B6C1-8210-4C71-2377-3E5C2D9CB78D}"/>
              </a:ext>
            </a:extLst>
          </p:cNvPr>
          <p:cNvSpPr>
            <a:spLocks noGrp="1"/>
          </p:cNvSpPr>
          <p:nvPr>
            <p:ph type="title"/>
          </p:nvPr>
        </p:nvSpPr>
        <p:spPr>
          <a:xfrm>
            <a:off x="946265" y="1163147"/>
            <a:ext cx="10515600" cy="3302203"/>
          </a:xfrm>
        </p:spPr>
        <p:txBody>
          <a:bodyPr>
            <a:normAutofit/>
          </a:bodyPr>
          <a:lstStyle/>
          <a:p>
            <a:pPr algn="ctr"/>
            <a:r>
              <a:rPr lang="en-IL" dirty="0"/>
              <a:t>What is the relevance, if any, of the study of</a:t>
            </a:r>
            <a:br>
              <a:rPr lang="en-IL" dirty="0"/>
            </a:br>
            <a:r>
              <a:rPr lang="en-IL" dirty="0"/>
              <a:t>the </a:t>
            </a:r>
            <a:r>
              <a:rPr lang="en-IL" dirty="0">
                <a:solidFill>
                  <a:srgbClr val="FF0000"/>
                </a:solidFill>
              </a:rPr>
              <a:t>VERBAL IDENTITIES</a:t>
            </a:r>
            <a:br>
              <a:rPr lang="en-IL" dirty="0"/>
            </a:br>
            <a:r>
              <a:rPr lang="en-IL" dirty="0"/>
              <a:t>between the parallel texts?  </a:t>
            </a:r>
          </a:p>
        </p:txBody>
      </p:sp>
    </p:spTree>
    <p:extLst>
      <p:ext uri="{BB962C8B-B14F-4D97-AF65-F5344CB8AC3E}">
        <p14:creationId xmlns:p14="http://schemas.microsoft.com/office/powerpoint/2010/main" val="35989266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9C1F-F14F-6BCD-F197-AEE014ACB0F2}"/>
              </a:ext>
            </a:extLst>
          </p:cNvPr>
          <p:cNvSpPr>
            <a:spLocks noGrp="1"/>
          </p:cNvSpPr>
          <p:nvPr>
            <p:ph type="title"/>
          </p:nvPr>
        </p:nvSpPr>
        <p:spPr>
          <a:xfrm>
            <a:off x="838200" y="664369"/>
            <a:ext cx="10515600" cy="4352813"/>
          </a:xfrm>
        </p:spPr>
        <p:txBody>
          <a:bodyPr>
            <a:normAutofit/>
          </a:bodyPr>
          <a:lstStyle/>
          <a:p>
            <a:pPr algn="ctr"/>
            <a:r>
              <a:rPr lang="en-IL" b="1" i="1" u="sng" dirty="0"/>
              <a:t>Who</a:t>
            </a:r>
            <a:r>
              <a:rPr lang="en-IL" dirty="0"/>
              <a:t> is using </a:t>
            </a:r>
            <a:r>
              <a:rPr lang="en-IL" b="1" i="1" u="sng" dirty="0"/>
              <a:t>Whom</a:t>
            </a:r>
            <a:r>
              <a:rPr lang="en-IL" dirty="0"/>
              <a:t>?</a:t>
            </a:r>
            <a:br>
              <a:rPr lang="en-IL" dirty="0"/>
            </a:br>
            <a:br>
              <a:rPr lang="en-IL" dirty="0"/>
            </a:br>
            <a:r>
              <a:rPr lang="en-IL" dirty="0"/>
              <a:t>What is the relation of verbal identities </a:t>
            </a:r>
            <a:br>
              <a:rPr lang="en-IL" dirty="0"/>
            </a:br>
            <a:r>
              <a:rPr lang="en-IL" dirty="0"/>
              <a:t>to the issue of </a:t>
            </a:r>
            <a:br>
              <a:rPr lang="en-IL" dirty="0"/>
            </a:br>
            <a:r>
              <a:rPr lang="en-IL" dirty="0"/>
              <a:t>potential </a:t>
            </a:r>
            <a:r>
              <a:rPr lang="en-IL" dirty="0">
                <a:solidFill>
                  <a:srgbClr val="FF0000"/>
                </a:solidFill>
              </a:rPr>
              <a:t>statistical proof </a:t>
            </a:r>
            <a:r>
              <a:rPr lang="en-IL" dirty="0"/>
              <a:t>of</a:t>
            </a:r>
            <a:br>
              <a:rPr lang="en-IL" dirty="0"/>
            </a:br>
            <a:r>
              <a:rPr lang="en-IL" dirty="0"/>
              <a:t>the </a:t>
            </a:r>
            <a:r>
              <a:rPr lang="en-IL" dirty="0">
                <a:solidFill>
                  <a:srgbClr val="FF0000"/>
                </a:solidFill>
              </a:rPr>
              <a:t>order</a:t>
            </a:r>
            <a:r>
              <a:rPr lang="en-IL" dirty="0"/>
              <a:t> of dependency?</a:t>
            </a:r>
            <a:br>
              <a:rPr lang="en-IL" dirty="0"/>
            </a:br>
            <a:endParaRPr lang="en-IL" dirty="0"/>
          </a:p>
        </p:txBody>
      </p:sp>
    </p:spTree>
    <p:extLst>
      <p:ext uri="{BB962C8B-B14F-4D97-AF65-F5344CB8AC3E}">
        <p14:creationId xmlns:p14="http://schemas.microsoft.com/office/powerpoint/2010/main" val="11200579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3D8F-68DE-D3EA-A5DC-BE159D480149}"/>
              </a:ext>
            </a:extLst>
          </p:cNvPr>
          <p:cNvSpPr>
            <a:spLocks noGrp="1"/>
          </p:cNvSpPr>
          <p:nvPr>
            <p:ph type="title"/>
          </p:nvPr>
        </p:nvSpPr>
        <p:spPr>
          <a:xfrm>
            <a:off x="838200" y="2103437"/>
            <a:ext cx="10515600" cy="1325563"/>
          </a:xfrm>
        </p:spPr>
        <p:txBody>
          <a:bodyPr>
            <a:normAutofit fontScale="90000"/>
          </a:bodyPr>
          <a:lstStyle/>
          <a:p>
            <a:pPr algn="ctr"/>
            <a:r>
              <a:rPr lang="en-IL" b="1" i="1" u="sng" dirty="0"/>
              <a:t>PROBLEM!</a:t>
            </a:r>
            <a:br>
              <a:rPr lang="en-IL" dirty="0"/>
            </a:br>
            <a:br>
              <a:rPr lang="en-IL" dirty="0"/>
            </a:br>
            <a:r>
              <a:rPr lang="en-IL" dirty="0">
                <a:solidFill>
                  <a:srgbClr val="FF0000"/>
                </a:solidFill>
              </a:rPr>
              <a:t>HOW TO MEASURE</a:t>
            </a:r>
            <a:br>
              <a:rPr lang="en-IL" dirty="0"/>
            </a:br>
            <a:br>
              <a:rPr lang="en-IL" dirty="0"/>
            </a:br>
            <a:r>
              <a:rPr lang="en-IL" b="1" i="1" dirty="0"/>
              <a:t>percentages</a:t>
            </a:r>
            <a:r>
              <a:rPr lang="en-IL" dirty="0"/>
              <a:t> of </a:t>
            </a:r>
            <a:br>
              <a:rPr lang="en-IL" dirty="0"/>
            </a:br>
            <a:r>
              <a:rPr lang="en-IL" dirty="0"/>
              <a:t>“verbal identity”?</a:t>
            </a:r>
          </a:p>
        </p:txBody>
      </p:sp>
    </p:spTree>
    <p:extLst>
      <p:ext uri="{BB962C8B-B14F-4D97-AF65-F5344CB8AC3E}">
        <p14:creationId xmlns:p14="http://schemas.microsoft.com/office/powerpoint/2010/main" val="1632489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17114</TotalTime>
  <Words>5917</Words>
  <Application>Microsoft Macintosh PowerPoint</Application>
  <PresentationFormat>Widescreen</PresentationFormat>
  <Paragraphs>570</Paragraphs>
  <Slides>172</Slides>
  <Notes>53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172</vt:i4>
      </vt:variant>
    </vt:vector>
  </HeadingPairs>
  <TitlesOfParts>
    <vt:vector size="178" baseType="lpstr">
      <vt:lpstr>Arial</vt:lpstr>
      <vt:lpstr>Calibri</vt:lpstr>
      <vt:lpstr>Calibri Light</vt:lpstr>
      <vt:lpstr>Times New Roman</vt:lpstr>
      <vt:lpstr>Office Theme</vt:lpstr>
      <vt:lpstr>Bitmap Image</vt:lpstr>
      <vt:lpstr>TITLE: A Jewish Solution to the Synoptic Problem   Mark as an early Jewish Targumist - predecessor of the style of the early Targums </vt:lpstr>
      <vt:lpstr>Outline of the presentation:  Brief introduction to the ”SYNOPTIC PROBLEM”  l. The objective FACTS to be explained ll. The context of TARGUMISTIC STYLE of 1st century III. The significance of HEBRAISMS in Greek lV. The possibility of STATISTICAL PROOF V. The context of the EXTERNAL HISTORICAL CONTEXT  Conclusions</vt:lpstr>
      <vt:lpstr>Brief introduction to the ”SYNOPTIC PROBLEM”</vt:lpstr>
      <vt:lpstr>Introductory comments: A brief glance at the history of theories</vt:lpstr>
      <vt:lpstr>What is the Academic Problem called the “SYNOPTIC” PROBLEM? Syn = together optic = seeing</vt:lpstr>
      <vt:lpstr>The unusual COMBINATION     of   SIMILARITIES and  DIFFERENCES  between the first three Gospels of the NT </vt:lpstr>
      <vt:lpstr>WHO has “problems”?</vt:lpstr>
      <vt:lpstr>Comfort from Simon Greenleaf  – a Messianic Jewish professor  at Harvard Law School in mid-1800s</vt:lpstr>
      <vt:lpstr>WHO else has “problems”?</vt:lpstr>
      <vt:lpstr>RESULTS:  consider the conclusions of the   “JESUS SEMINAR” in California - they take votes  on the reliability of the sayings of Jesus</vt:lpstr>
      <vt:lpstr>Skeptical note:</vt:lpstr>
      <vt:lpstr> Consider some THEORIES  the attempts to explain the differences and the similarities </vt:lpstr>
      <vt:lpstr>The early uncritical acceptance  of two simple assumptions:  1. the chronological order,  was thought to be Matthew, Mark, Luke, - as found in the lists from the fourth century onward,  -e.g., the order used in Jerome’s Latin Vulgate translation   2. each wrote independently.</vt:lpstr>
      <vt:lpstr>CHALLENGE to the uncritical acceptance  of the simple assumptions: In the early 400s Luke is still considered the last of the three,  but not independent,  he copied  from both Mt and Mk</vt:lpstr>
      <vt:lpstr>PowerPoint Presentation</vt:lpstr>
      <vt:lpstr>This constituted the beginning of the theory of “INTERDEPENDENCE” = COPYING  from one or both of the others</vt:lpstr>
      <vt:lpstr>This THEORY of INTERDEPENDENCE still reigns supreme now 1,600 years later. </vt:lpstr>
      <vt:lpstr>WHO copied from WHOM?   WHY? so many differences: - so many changes? - so many additions? - so many omissions? </vt:lpstr>
      <vt:lpstr>Who even cares?   Just consider:  If scholars get the sequence wrong,  What is the RESULT? Baseless, erroneous, misleading speculations about  the reasons why  who changed whom.</vt:lpstr>
      <vt:lpstr>   ANOTHER OPTION  - from the late 1700s:  Mark is the last! and  he copied from both Mt and Lk</vt:lpstr>
      <vt:lpstr>PowerPoint Presentation</vt:lpstr>
      <vt:lpstr>1776 – Johann Jakob GRIESBACH (1745-1812)</vt:lpstr>
      <vt:lpstr>Sample of Griesbach’s formatting of the Greek texts</vt:lpstr>
      <vt:lpstr>THE reigning theory today  since the 1830s  MARK is the first and  Mt and Lk copied from both Mark and from Q,  i.e., from another conjectured source Quelle/source </vt:lpstr>
      <vt:lpstr>PowerPoint Presentation</vt:lpstr>
      <vt:lpstr>WHY the need for this additional source?</vt:lpstr>
      <vt:lpstr>CHALLENGE to a 19th century European mindset</vt:lpstr>
      <vt:lpstr> END of INTRODUCTION  </vt:lpstr>
      <vt:lpstr>PowerPoint Presentation</vt:lpstr>
      <vt:lpstr>Outline of the presentation:  Brief introduction to the ”SYNOPTIC PROBLEM”  l. The objective FACTS to be explained ll. The context of TARGUMISTIC STYLE of 1st century III. The significance of HEBRAISMS in Greek lV. The possibility of STATISTICAL PROOF V. The context of the EXTERNAL HISTORICAL events.  Conclusions</vt:lpstr>
      <vt:lpstr>I.The objective FACTS to be explained</vt:lpstr>
      <vt:lpstr>  A. percentages of shared and unshared materials B. word counts of shared and unshared materials </vt:lpstr>
      <vt:lpstr>A. PERCENTAGE of each gospel containing text which is either: 1. independent 2. shared with one 3. shared with both  </vt:lpstr>
      <vt:lpstr>PowerPoint Presentation</vt:lpstr>
      <vt:lpstr>PowerPoint Presentation</vt:lpstr>
      <vt:lpstr>PowerPoint Presentation</vt:lpstr>
      <vt:lpstr>PowerPoint Presentation</vt:lpstr>
      <vt:lpstr>B. ACTUAL WORD COUNTS of the various texts  - independent words - shared words </vt:lpstr>
      <vt:lpstr>PowerPoint Presentation</vt:lpstr>
      <vt:lpstr>PowerPoint Presentation</vt:lpstr>
      <vt:lpstr>Word counts  in TRIPLE TRADITION contexts – from the least words to the most words </vt:lpstr>
      <vt:lpstr>PowerPoint Presentation</vt:lpstr>
      <vt:lpstr>PowerPoint Presentation</vt:lpstr>
      <vt:lpstr>Word frequencies counted by Morgenthaler note “euthus” as an adverb</vt:lpstr>
      <vt:lpstr>Euthus =“and immediately”   1 time in Luke  42 times in Mark!      </vt:lpstr>
      <vt:lpstr>Mark’s speeded-up record is  more dramatic than Luke  But WHY:?   </vt:lpstr>
      <vt:lpstr>So much for publically observable FACTS  Now back to  THEORY</vt:lpstr>
      <vt:lpstr>PowerPoint Presentation</vt:lpstr>
      <vt:lpstr>Outline of the presentation:  Brief introduction to the ”SYNOPTIC PROBLEM”  l. The objective FACTS to be explained ll. The relevance of TARGUMISTIC STYLE of 1st century III. The significance of HEBRAISMS in Greek lV. The possibility of STATISTICAL PROOF V. The relevance of the EXTERNAL HISTORICAL CONTEXT  Conclusions</vt:lpstr>
      <vt:lpstr>FACTS  have been noted  now EXPLANATION begins  A THEORY to be justified</vt:lpstr>
      <vt:lpstr>ll. Theory:   The relevance of context:  TARGUMISTIC STYLE  in 1st century A.D.</vt:lpstr>
      <vt:lpstr>Methodology:   CONSIDER  CONTEXT.</vt:lpstr>
      <vt:lpstr> WHO,  IN THOSE DAYS, TWO THOUSAND YEARS AGO,  has this style, in the case of parallel texts,  1. to SHORTEN a text in overall length 2. to EXPAND the text (within that limited selection)  because of the aim of DRAMATIZATION?</vt:lpstr>
      <vt:lpstr>Is a theory available which is  supported by the facts?  </vt:lpstr>
      <vt:lpstr>Theory: A Jewish solution to the Synoptic Problem:  MARK, as an early Jewish “Targumist”  </vt:lpstr>
      <vt:lpstr>Definitions of Targum</vt:lpstr>
      <vt:lpstr>Definitions of Targum</vt:lpstr>
      <vt:lpstr>Targums Onkelos and Jonathan</vt:lpstr>
      <vt:lpstr>Gospel of Mark just slightly earlier than Onkelos</vt:lpstr>
      <vt:lpstr>CONTEXT – less than 50 years apart</vt:lpstr>
      <vt:lpstr>IDENTICAL:  Mark and Onkelos are retelling events  that were written in a semitic language. </vt:lpstr>
      <vt:lpstr>DIFFERENT: Onkelos is retelling in Aramaic  – from Hebrew   Mark is retelling in Greek  - from Greek based on Hebrew  </vt:lpstr>
      <vt:lpstr>OVERLAPPING CONTEXT   Consider Jewish authors, earlier than Onkelos,  who were partly contemporaneous with Mark   Philo: ca.20BC – 50AD Josephus: ca 40 AD -100AD   </vt:lpstr>
      <vt:lpstr>Mark demonstrates  striking similarity,  even identity of style  with these fellow Jewish writers of the time </vt:lpstr>
      <vt:lpstr>See Philo, who rewrites the  Biblical Hebrew Balaam story, and  See Josephus, who rewrites  the Biblical Hebrew Jonah story.</vt:lpstr>
      <vt:lpstr>  </vt:lpstr>
      <vt:lpstr> We have looked at these facts: 1. percentages of shared and unshared materials 2. word counts of shared and unshared materials </vt:lpstr>
      <vt:lpstr>We have come up with a claim that the  JEWISH TARGUMIST STYLE  OF RETELLING STORIES is the best candidate  for an explanation of observable facts of the 1.percentages of words in duplicated stories and the 2. word count differences in the parallels</vt:lpstr>
      <vt:lpstr>PowerPoint Presentation</vt:lpstr>
      <vt:lpstr>Outline of the presentation:  Brief introduction to the ”SYNOPTIC PROBLEM”  l. The objective FACTS to be explained ll. The relevance of TARGUMISTIC STYLE of 1st century III. The significance of HEBRAISMS in Greek lV. The possibility of STATISTICAL PROOF V. The relevance of the EXTERNAL HISTORICAL CONTEXT  Conclusions</vt:lpstr>
      <vt:lpstr>III. The significance of Hebraisms  in the Greek texts of the Gospels</vt:lpstr>
      <vt:lpstr>PowerPoint Presentation</vt:lpstr>
      <vt:lpstr>Entering into this complex scene</vt:lpstr>
      <vt:lpstr>Lindsey   Flusser    Bivin   Safrai</vt:lpstr>
      <vt:lpstr>Robert Lindsey</vt:lpstr>
      <vt:lpstr>Why did Lindsey start with Mark? </vt:lpstr>
      <vt:lpstr>David Flusser</vt:lpstr>
      <vt:lpstr>They were both concerned with FACTS,  publically observable FACTS, as they relate to ”Hebrew-ease”   </vt:lpstr>
      <vt:lpstr>“Hebrew-ease”?</vt:lpstr>
      <vt:lpstr>FACTS: noted by Lindsey and Flusser</vt:lpstr>
      <vt:lpstr>THEORY: hit on by Lindsey</vt:lpstr>
      <vt:lpstr>This is the unintentional, accidental discovery  made in common by  a translator (Lindsey) and a philologist (Flusser)</vt:lpstr>
      <vt:lpstr>Jerusalem School of Synoptic Research Resulting “JSSR” THEORY:   A Hebrew Matthew is first, and was soon roughly translated  into a Hebraic Greek.  Then, in linear sequence, Luke &gt; Mark &gt; Matthew   used this Greek translation of a Hebrew base.</vt:lpstr>
      <vt:lpstr>PowerPoint Presentation</vt:lpstr>
      <vt:lpstr>Eusebius (4th century):Ecclesiastical History, Book 3, Chapter 39.  The PAPIAS QUOTE:</vt:lpstr>
      <vt:lpstr>PowerPoint Presentation</vt:lpstr>
      <vt:lpstr>Back again from Theory  to publically observable FACTS</vt:lpstr>
      <vt:lpstr>PowerPoint Presentation</vt:lpstr>
      <vt:lpstr>Outline of the presentation:  Brief introduction to the ”SYNOPTIC PROBLEM”  l. The objective FACTS to be explained ll. The relevance of TARGUMISTIC STYLE of 1st century III. The significance of HEBRAISMS in Greek lV. The possibility of STATISTICAL PROOF V. The relevance of the EXTERNAL HISTORICAL CONTEXT  Conclusions</vt:lpstr>
      <vt:lpstr>lV. The possibility of statistical “proof”of a theory</vt:lpstr>
      <vt:lpstr> </vt:lpstr>
      <vt:lpstr>PowerPoint Presentation</vt:lpstr>
      <vt:lpstr>Summary chart  word counts of each gospel in different contexts</vt:lpstr>
      <vt:lpstr>PowerPoint Presentation</vt:lpstr>
      <vt:lpstr>The reason for this discovery being first</vt:lpstr>
      <vt:lpstr>VERBAL IDENTITES between parallel texts    </vt:lpstr>
      <vt:lpstr>What is the relevance, if any, of the study of the VERBAL IDENTITIES between the parallel texts?  </vt:lpstr>
      <vt:lpstr>Who is using Whom?  What is the relation of verbal identities  to the issue of  potential statistical proof of the order of dependency? </vt:lpstr>
      <vt:lpstr>PROBLEM!  HOW TO MEASURE  percentages of  “verbal identity”?</vt:lpstr>
      <vt:lpstr>  How to count words  that exist in common  in two or more documents?</vt:lpstr>
      <vt:lpstr>How move from simple EXISTENCE of common words to any possible SIGNIFICANCE of these lists?</vt:lpstr>
      <vt:lpstr>If two authors are telling the same story  they will naturally  be using many of the same words,  SO how can common words  have any significance in terms of  who is dependent on whom?</vt:lpstr>
      <vt:lpstr>Here we are helped by Swiss precision.  See Robert Morgenthaler’s STATISTICHE SYNOPSE  TREMENDOUS PATIENCE IN COUNTING WORDS</vt:lpstr>
      <vt:lpstr>Explanation of ”ifs” = identical in form and sequence  based on German ”ffi” = form und folge identisch    </vt:lpstr>
      <vt:lpstr>Single common words were NOT counted. 1. Only if two or more identical words  2. occurred in the identical order  were they counted.  He discovered that anywhere from two to thirteen words  can be found in the identical order when comparing two gospels with each other. </vt:lpstr>
      <vt:lpstr>It should be clear that  the likelihood of this happening by chance (because of a similar topic) is highly unlikely.</vt:lpstr>
      <vt:lpstr>It is more likely that one is dependent on the other  … but  in WHICH DIRECTION?</vt:lpstr>
      <vt:lpstr>HYPOTHESIS: Statistical proof of direction of dependence  is possible. </vt:lpstr>
      <vt:lpstr>Note green columns of Lk and Mt</vt:lpstr>
      <vt:lpstr>PowerPoint Presentation</vt:lpstr>
      <vt:lpstr>VERBAL IDENTITY  In Double Tradition:Lk-Mt  50% of Lukan wording survived in Matthew </vt:lpstr>
      <vt:lpstr>But the LK-MT ORDER of the stories  is a different matter  - a rather radically different location of the stories </vt:lpstr>
      <vt:lpstr>PowerPoint Presentation</vt:lpstr>
      <vt:lpstr>Note the yellow/yellow colums of Mk and Mt</vt:lpstr>
      <vt:lpstr>PowerPoint Presentation</vt:lpstr>
      <vt:lpstr>FACTS VERBAL IDENTITY  In Double Tradition:Mk-Mt  50% Mk wording has survived in Mt </vt:lpstr>
      <vt:lpstr>Note red columns of “Triple Tradition” Lk-Mk-Mt</vt:lpstr>
      <vt:lpstr>PowerPoint Presentation</vt:lpstr>
      <vt:lpstr>Mark is longer  than either Luke or Matthew</vt:lpstr>
      <vt:lpstr>VERBAL IDENTITY  of ”Double Tradition”: Mk-Mt 50% of Markan wording  has survived in Matthew.  </vt:lpstr>
      <vt:lpstr>BUT also WITHIN  Triple Tradition (Lk)-Mk-Mt  50% of Markan wording  has survived in Matthew.   </vt:lpstr>
      <vt:lpstr>FACT:  no previous researcher has ever bothered  to count word relationships  WITHIN Triple Tradition  WHY?</vt:lpstr>
      <vt:lpstr>WHY?</vt:lpstr>
      <vt:lpstr>Just consider: Mt’s AMAZING 50% CONSISTENCY  in three situations:</vt:lpstr>
      <vt:lpstr>Matthew is consistent  not only in terms of  the wording of other parallel texts,  But Matthew maintains this consistency  by following also the story order of Mark.   Therefore he is so  1. similar to Markan order and so 2. very different from Luke’s order.</vt:lpstr>
      <vt:lpstr>PowerPoint Presentation</vt:lpstr>
      <vt:lpstr>PowerPoint Presentation</vt:lpstr>
      <vt:lpstr>Legitimate conclusion: This repeated consistency indicates that Mt is the secondary writer in each of three pairs of parallels since he is maintaining the same consistent style in relating to the other parallel text in each of the three comparisons.  1. Lk &gt; Mt  2. Mk&gt;Mt  3. Mk&gt;Mt within Triple Tradition*  *no scholar has previously noted this consistency     within TT.</vt:lpstr>
      <vt:lpstr>Can statistics contribute  to proof of linear sequence?</vt:lpstr>
      <vt:lpstr>HYPOTHESIS: It is possible to provide statistical proof of the direction of dependence  within a linear sequence of the Gospels.</vt:lpstr>
      <vt:lpstr>A totally new precision  of counting of statistical percentages  WITHIN Triple Tradition</vt:lpstr>
      <vt:lpstr>Why no one counted these facts is because they appeared to be irrelevant to the dominant theories.</vt:lpstr>
      <vt:lpstr>The statistics are theoretically capable of disproving  all six options of linear dependence,  and other theories as well.</vt:lpstr>
      <vt:lpstr>But a sudden unexpected challenge  to the theory of linear sequence did occurr during the research.  The research threatened  to negate also  the remaining sixth option:  the theory of the Lk-Mk-Mt sequence!</vt:lpstr>
      <vt:lpstr>Seeming failure of confirmation  for a linear sequence of the gospel texts</vt:lpstr>
      <vt:lpstr>Again, the cold harsh statistical truth  within TRIPLE TRADITION  was that a full 20% of Mt's text had Lk wording.     </vt:lpstr>
      <vt:lpstr>Seeming Failure? When starting with Luke’s text within Triple Tradition</vt:lpstr>
      <vt:lpstr>Yet again, in the case of the theory of linear dependence,  only 16% of Luke’s wording  should be found remaining in Matthew   (32%x50% = 16%).  This result indicated a tramatizing failure, as is obvious from the repetitions in this PPT!</vt:lpstr>
      <vt:lpstr>VERBAL IDENTITY FACTS: Mt-Lk WITHIN Triple Tradition = 20% of Mt text remains in Lk,  NOT the predicted 16%! </vt:lpstr>
      <vt:lpstr>The clue of the Eureka moment  - VIA MARK!</vt:lpstr>
      <vt:lpstr>It became necessary to eliminate all ifs words that were common to MT-LK, but not found in MK.   The count revealed that 4% of the Lukan-Matthean parallel texts consisted of words  NOT found in MARK!  The calculation proved that the theory of linear dependence of LK&gt;MK&gt;MT was correct after all since it had predicted the 16%. 20%-4% = 16% </vt:lpstr>
      <vt:lpstr>“MINOR” AGREEMENTS</vt:lpstr>
      <vt:lpstr>VERBAL IDENTITY WITHIN Triple Tradition Mt-Mk-Lk   ONLY 16% of Lukan wording  is left in Matthew (VIA Mark)</vt:lpstr>
      <vt:lpstr>The ”Minor Agreements” are exactly what establish  the Lk-Mk-Mt linear relationship,  via  the surprising “perfection”  of the statistical evidence. </vt:lpstr>
      <vt:lpstr>PowerPoint Presentation</vt:lpstr>
      <vt:lpstr>Outline of the presentation:  Brief introduction to the ”SYNOPTIC PROBLEM”  l. The objective FACTS to be explained ll. The context of TARGUMISTIC STYLE of 1st century III. The significance of HEBRAISMS in Greek lV. The possibility of STATISTICAL PROOF V. The relevance of the EXTERNAL HISTORICAL CONTEXT  Conclusions</vt:lpstr>
      <vt:lpstr>V. Relevance of the EXTERNAL HISTORICAL CONTEXT</vt:lpstr>
      <vt:lpstr>The INTERNAL CONTEXT of publically observable facts within the texts can be too complex to be grasped immediately, therefore  it will be worth looking at the EXTERNAL CONTEXT  both politically and religiously 2000 years ago  </vt:lpstr>
      <vt:lpstr>This last step in the argument comes  from publically observable facts in the realm of universally uncontested facts of the  EXTERNAL HISTORICAL CONTEXT</vt:lpstr>
      <vt:lpstr>The INCONTESTABLE  and therefore UNCONTESTED FACTS  of EXTERNAL HISTORICAL CONTEXT  upon which ALL agree  concerning two basic trends of the time.</vt:lpstr>
      <vt:lpstr>Note: TWO incontestable historical developments</vt:lpstr>
      <vt:lpstr>2. Hatred was growing  between JEWS and ROMANS,  between the subjugated Jews  and the cruel Roman rulers.  The hatred led to rebellion in 66 AD and destruction of the temple in 70 AD</vt:lpstr>
      <vt:lpstr>How are these growing tensions  reflected in the synoptic gospels?</vt:lpstr>
      <vt:lpstr>Which gospel is more irenic,  and  which is more aggressive?   … as regards Jews against Jews and  Jews against Romans?   </vt:lpstr>
      <vt:lpstr>The  evidence is in a linear progression:  </vt:lpstr>
      <vt:lpstr>It would appear that a known chronological progression is being reflected in terms of the ever growing anti-Roman and anti-Christian sentiments in context of those days.   It would therefore seem logical that  the most irenic account is the earliest and  the most aggressive account is the latest.</vt:lpstr>
      <vt:lpstr>There is yet another factor to be considered in the matter of sequence of the gospels: the opening lines of each gospel</vt:lpstr>
      <vt:lpstr> A context sensitive quest to find the actual sequence by considering the opening lines of each </vt:lpstr>
      <vt:lpstr> Speculations re sequence from opening lines</vt:lpstr>
      <vt:lpstr>PowerPoint Presentation</vt:lpstr>
      <vt:lpstr>Outline of the presentation:  Brief introduction to the ”SYNOPTIC PROBLEM”  l. The objective FACTS to be explained ll. The relevance of TARGUMISTIC STYLE of 1st century III. The significance of HEBRAISMS in Greek lV. The possibility of STATISTICAL PROOF V. The relevance of the EXTERNAL HISTORICAL CONTEXT  SIGNIFICANT CONCLUSIONS</vt:lpstr>
      <vt:lpstr>HIGHLY SIGNIFICANT CONCLUSIONS as made possible by careful attention to  the chronology of the JEWISH CONTEXT of the Gospels  and  by exceedingly minute attention to the observeable FACTS of the complex inter-relationships between the Gospels </vt:lpstr>
      <vt:lpstr>FIRST  The importance of understanding  Jewish Mark  in his own native context:   first century Roman provinces of Galilea and Judea  nearly 2000 yrs ago   </vt:lpstr>
      <vt:lpstr> SECOND  Mark’s context enabled him to use  a tagumistic dramatizing writing style  for his presentation of exciting good news.    </vt:lpstr>
      <vt:lpstr> THIRD The internal evidence  discovered by exquisitively minute attention  1. to the publically observable facts of  Hebraisms  and  2. to the counts of word identities in parallel texts suggests a sequence of the synoptic gospels that can be statistically confirmed as being Luke&gt;Mark&gt;Matthew </vt:lpstr>
      <vt:lpstr> FOURTH The EXTERNAL HISTORICAL CONTEXT  of the growing  political and religious hatreds of those days  is reflected in the gospels in a way that clinches the sequence Luke&gt;Mark&gt;Mathew</vt:lpstr>
      <vt:lpstr>Just consider the results of the research:  </vt:lpstr>
      <vt:lpstr>PowerPoint Presentation</vt:lpstr>
      <vt:lpstr>The VALUES of the discoveries:</vt:lpstr>
      <vt:lpstr>PowerPoint Presentation</vt:lpstr>
      <vt:lpstr>"INSPIRATION?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Wilma Bosman-Levy</cp:lastModifiedBy>
  <cp:revision>58</cp:revision>
  <cp:lastPrinted>2024-03-06T23:42:25Z</cp:lastPrinted>
  <dcterms:created xsi:type="dcterms:W3CDTF">2022-07-27T16:52:09Z</dcterms:created>
  <dcterms:modified xsi:type="dcterms:W3CDTF">2024-07-16T08:50:49Z</dcterms:modified>
</cp:coreProperties>
</file>